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sldIdLst>
    <p:sldId id="256" r:id="rId2"/>
    <p:sldId id="266" r:id="rId3"/>
    <p:sldId id="260" r:id="rId4"/>
    <p:sldId id="264" r:id="rId5"/>
    <p:sldId id="259" r:id="rId6"/>
    <p:sldId id="263" r:id="rId7"/>
    <p:sldId id="426" r:id="rId8"/>
    <p:sldId id="343" r:id="rId9"/>
    <p:sldId id="268" r:id="rId10"/>
    <p:sldId id="267" r:id="rId11"/>
    <p:sldId id="428" r:id="rId12"/>
    <p:sldId id="270" r:id="rId13"/>
    <p:sldId id="305" r:id="rId14"/>
    <p:sldId id="278" r:id="rId15"/>
    <p:sldId id="261" r:id="rId16"/>
    <p:sldId id="430" r:id="rId17"/>
    <p:sldId id="431" r:id="rId18"/>
    <p:sldId id="403" r:id="rId19"/>
    <p:sldId id="437" r:id="rId20"/>
    <p:sldId id="432" r:id="rId21"/>
    <p:sldId id="433" r:id="rId22"/>
    <p:sldId id="434" r:id="rId23"/>
    <p:sldId id="435" r:id="rId24"/>
    <p:sldId id="436" r:id="rId25"/>
    <p:sldId id="438" r:id="rId26"/>
    <p:sldId id="405" r:id="rId27"/>
    <p:sldId id="406" r:id="rId28"/>
    <p:sldId id="407" r:id="rId29"/>
    <p:sldId id="408" r:id="rId30"/>
    <p:sldId id="411" r:id="rId31"/>
    <p:sldId id="404" r:id="rId32"/>
    <p:sldId id="419" r:id="rId33"/>
    <p:sldId id="420" r:id="rId34"/>
    <p:sldId id="421" r:id="rId35"/>
    <p:sldId id="422" r:id="rId36"/>
    <p:sldId id="423" r:id="rId37"/>
    <p:sldId id="342" r:id="rId38"/>
    <p:sldId id="365" r:id="rId39"/>
    <p:sldId id="282" r:id="rId40"/>
    <p:sldId id="415" r:id="rId41"/>
    <p:sldId id="285" r:id="rId42"/>
    <p:sldId id="358" r:id="rId43"/>
    <p:sldId id="388" r:id="rId44"/>
    <p:sldId id="389" r:id="rId45"/>
    <p:sldId id="390" r:id="rId46"/>
    <p:sldId id="391" r:id="rId47"/>
    <p:sldId id="366" r:id="rId48"/>
    <p:sldId id="367" r:id="rId49"/>
    <p:sldId id="368" r:id="rId50"/>
    <p:sldId id="369" r:id="rId51"/>
    <p:sldId id="393" r:id="rId52"/>
    <p:sldId id="394" r:id="rId53"/>
    <p:sldId id="395" r:id="rId54"/>
    <p:sldId id="392" r:id="rId55"/>
    <p:sldId id="300" r:id="rId56"/>
    <p:sldId id="286" r:id="rId57"/>
    <p:sldId id="299" r:id="rId58"/>
    <p:sldId id="338" r:id="rId59"/>
    <p:sldId id="30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27:34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0:12.9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0:18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0:18.4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0:18.4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2:13.5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2:48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3:22.9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4:1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4:15.8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4:15.8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27:50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4:21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4:21.3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4:21.3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4:25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4:25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4:25.4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47:54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47:54.3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47:54.3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48:01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28:01.4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48:01.4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48:01.4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28:06.6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0 145,'5'0,"1"-5,4-5,1-6,-2-4,-7 0,-8 0,-3-1,4 2,3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0:06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0:06.1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0:06.1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0:12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2T18:30:12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EC75A-892C-CD4B-AF57-A4656DC469D8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70F57-108A-334E-AE49-D739C7AC8AF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70F57-108A-334E-AE49-D739C7AC8A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4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4C73-FB2C-4097-991C-1701AD3CC3AC}" type="datetime1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55F0-16A6-4124-8FA4-9CAE0D034853}" type="datetime1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8EDE-0205-48B3-9FE6-154D0C4AB406}" type="datetime1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1116-0422-46AD-A36D-08ADFA4A3A6A}" type="datetime1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74FE-3423-4E10-9DA2-C0D7CD48E37A}" type="datetime1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29C7-93DF-4837-92D0-213746C4D516}" type="datetime1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EB4E-D529-4554-A66B-238EFBF105C6}" type="datetime1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3B448-1CE3-42BB-A379-1354CA35E8D1}" type="datetime1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C6A8-C7FB-4D0F-B3BE-385B63C23AB8}" type="datetime1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C7A3-949E-4DFF-A79A-528F56D750D0}" type="datetime1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BB9C6-D2C6-4479-9B04-E8A1449B4E2E}" type="datetime1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CFD8D-DA7F-40C6-A58D-5FEC04E961C9}" type="datetime1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lationalmicrobiome.org/resources/publications/heterogeneity-of-the-gut-microbiome-in-mice-guidelines-for-optimizing-experimental-desig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55979.2020.173623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11.xml"/><Relationship Id="rId26" Type="http://schemas.openxmlformats.org/officeDocument/2006/relationships/image" Target="../media/image18.png"/><Relationship Id="rId39" Type="http://schemas.openxmlformats.org/officeDocument/2006/relationships/customXml" Target="../ink/ink29.xml"/><Relationship Id="rId21" Type="http://schemas.openxmlformats.org/officeDocument/2006/relationships/customXml" Target="../ink/ink14.xml"/><Relationship Id="rId34" Type="http://schemas.openxmlformats.org/officeDocument/2006/relationships/customXml" Target="../ink/ink24.xml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customXml" Target="../ink/ink9.xml"/><Relationship Id="rId20" Type="http://schemas.openxmlformats.org/officeDocument/2006/relationships/customXml" Target="../ink/ink13.xml"/><Relationship Id="rId29" Type="http://schemas.openxmlformats.org/officeDocument/2006/relationships/customXml" Target="../ink/ink19.xml"/><Relationship Id="rId41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24" Type="http://schemas.openxmlformats.org/officeDocument/2006/relationships/image" Target="../media/image17.png"/><Relationship Id="rId32" Type="http://schemas.openxmlformats.org/officeDocument/2006/relationships/customXml" Target="../ink/ink22.xml"/><Relationship Id="rId37" Type="http://schemas.openxmlformats.org/officeDocument/2006/relationships/customXml" Target="../ink/ink27.xml"/><Relationship Id="rId40" Type="http://schemas.openxmlformats.org/officeDocument/2006/relationships/customXml" Target="../ink/ink30.xml"/><Relationship Id="rId5" Type="http://schemas.openxmlformats.org/officeDocument/2006/relationships/image" Target="../media/image12.png"/><Relationship Id="rId15" Type="http://schemas.openxmlformats.org/officeDocument/2006/relationships/customXml" Target="../ink/ink8.xml"/><Relationship Id="rId23" Type="http://schemas.openxmlformats.org/officeDocument/2006/relationships/customXml" Target="../ink/ink15.xml"/><Relationship Id="rId28" Type="http://schemas.openxmlformats.org/officeDocument/2006/relationships/customXml" Target="../ink/ink18.xml"/><Relationship Id="rId36" Type="http://schemas.openxmlformats.org/officeDocument/2006/relationships/customXml" Target="../ink/ink26.xml"/><Relationship Id="rId10" Type="http://schemas.openxmlformats.org/officeDocument/2006/relationships/customXml" Target="../ink/ink4.xml"/><Relationship Id="rId19" Type="http://schemas.openxmlformats.org/officeDocument/2006/relationships/customXml" Target="../ink/ink12.xml"/><Relationship Id="rId31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Relationship Id="rId22" Type="http://schemas.openxmlformats.org/officeDocument/2006/relationships/image" Target="../media/image16.png"/><Relationship Id="rId27" Type="http://schemas.openxmlformats.org/officeDocument/2006/relationships/customXml" Target="../ink/ink17.xml"/><Relationship Id="rId30" Type="http://schemas.openxmlformats.org/officeDocument/2006/relationships/customXml" Target="../ink/ink20.xml"/><Relationship Id="rId35" Type="http://schemas.openxmlformats.org/officeDocument/2006/relationships/customXml" Target="../ink/ink25.xml"/><Relationship Id="rId8" Type="http://schemas.openxmlformats.org/officeDocument/2006/relationships/customXml" Target="../ink/ink3.xml"/><Relationship Id="rId3" Type="http://schemas.openxmlformats.org/officeDocument/2006/relationships/image" Target="../media/image10.svg"/><Relationship Id="rId12" Type="http://schemas.openxmlformats.org/officeDocument/2006/relationships/customXml" Target="../ink/ink5.xml"/><Relationship Id="rId17" Type="http://schemas.openxmlformats.org/officeDocument/2006/relationships/customXml" Target="../ink/ink10.xml"/><Relationship Id="rId25" Type="http://schemas.openxmlformats.org/officeDocument/2006/relationships/customXml" Target="../ink/ink16.xml"/><Relationship Id="rId33" Type="http://schemas.openxmlformats.org/officeDocument/2006/relationships/customXml" Target="../ink/ink23.xml"/><Relationship Id="rId38" Type="http://schemas.openxmlformats.org/officeDocument/2006/relationships/customXml" Target="../ink/ink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frontiersin.org/articles/10.3389/fmicb.2017.01069/ful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ijg/2018/2312987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ature.com/articles/nbt.393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ls.2014.00209/ful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401295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28401295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401295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401295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401295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9286741930775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9286741930775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ciencedirect.com/science/article/pii/S009286741930775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ubmed.ncbi.nlm.nih.gov/27980708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indawi.com/journals/ijg/2018/2312987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bt.3935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b/article/22/1/178/5678919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76-019-011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76-019-0113-7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76-019-0113-7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918369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medicine-and-dentistry/illumina-dye-sequencing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3238-020-00724-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pathogens/article?id=10.1371/journal.ppat.1009245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31434538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3143453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978-981-10-7684-8_1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1434538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10409238.2021.1908953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tandfonline.com/doi/full/10.1080/10409238.2021.1908953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2604176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962619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3041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Introduction to human microbiome and metagenomics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7977" y="4694642"/>
            <a:ext cx="5232971" cy="404883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Anujit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Sarkar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Postdoctoral scholar, COPH, CON</a:t>
            </a:r>
          </a:p>
          <a:p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USF Genomics Program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July 22, 20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FE450-0BAF-446C-83DC-25A03BE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416" y="184079"/>
            <a:ext cx="8192530" cy="48763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Function and role of human microbiome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82" y="967287"/>
            <a:ext cx="7563636" cy="50827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36191" y="6345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https://www.translationalmicrobiome.org/resources/publications/heterogeneity-of-the-gut-microbiome-in-mice-guidelines-for-optimizing-experimental-design/</a:t>
            </a:r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9E0B4-0F3F-40AB-B8F1-FEF7B6B6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F89C6-4620-42C8-8269-6C7104A2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679355"/>
            <a:ext cx="8959249" cy="5791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DFF2E3-226F-4C77-96EB-D9470393BE7F}"/>
              </a:ext>
            </a:extLst>
          </p:cNvPr>
          <p:cNvSpPr txBox="1"/>
          <p:nvPr/>
        </p:nvSpPr>
        <p:spPr>
          <a:xfrm>
            <a:off x="1459617" y="52313"/>
            <a:ext cx="910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High throughput approaches for microbiome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44123-3A74-4478-9CC6-C8F9822E3BCB}"/>
              </a:ext>
            </a:extLst>
          </p:cNvPr>
          <p:cNvSpPr txBox="1"/>
          <p:nvPr/>
        </p:nvSpPr>
        <p:spPr>
          <a:xfrm>
            <a:off x="6478540" y="6574297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Full article: Metagenomics for taxonomy profiling: tools and approaches (tandfonline.com)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808D9-1342-41DA-860C-59A3DEA4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7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3068788819"/>
              </p:ext>
            </p:extLst>
          </p:nvPr>
        </p:nvGraphicFramePr>
        <p:xfrm>
          <a:off x="970961" y="1062820"/>
          <a:ext cx="9617612" cy="5254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7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4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Microbial </a:t>
                      </a:r>
                      <a:r>
                        <a:rPr lang="en-US" altLang="en-US" sz="1400" dirty="0" err="1">
                          <a:latin typeface="Book Antiqua" panose="02040602050305030304" pitchFamily="18" charset="0"/>
                        </a:rPr>
                        <a:t>meterial</a:t>
                      </a:r>
                      <a:endParaRPr lang="en-US" altLang="en-US" sz="14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Marker genes (16S, 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16S 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Microbiota 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Fast and cheap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Low resolution, PCR bias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Metagenomics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Total 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Composition and function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High resolution, functional potential characterization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Higher cost, computaionally challenging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Metatranscriptomics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mRNA/cDNA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Gene expression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Reveal gene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mRNA instability, lack of standard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Metaproteomics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Protein expression profiling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Differences in proteins synthesized by microbiota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Technologically challenging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Metabolomics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Metabolites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Metabolic profiling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Reveal metabolite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Lack of reference database, many unknown metabolites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3"/>
          <p:cNvSpPr txBox="1"/>
          <p:nvPr/>
        </p:nvSpPr>
        <p:spPr>
          <a:xfrm>
            <a:off x="2126751" y="199433"/>
            <a:ext cx="8461823" cy="3216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High throughput microbiome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93DEA-4EFD-45BC-8BF0-25CA188F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9944" y="241060"/>
            <a:ext cx="543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16S rRNA profiling</a:t>
            </a:r>
          </a:p>
        </p:txBody>
      </p:sp>
      <p:pic>
        <p:nvPicPr>
          <p:cNvPr id="7" name="Graphic 6" descr="Tongue">
            <a:extLst>
              <a:ext uri="{FF2B5EF4-FFF2-40B4-BE49-F238E27FC236}">
                <a16:creationId xmlns:a16="http://schemas.microsoft.com/office/drawing/2014/main" id="{4D46C92E-9AA6-4B89-97ED-0BEC8707C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9711" y="-14855"/>
            <a:ext cx="6780080" cy="678008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2B25B-FBC1-4C4A-A449-111D774BEE9B}"/>
              </a:ext>
            </a:extLst>
          </p:cNvPr>
          <p:cNvGrpSpPr/>
          <p:nvPr/>
        </p:nvGrpSpPr>
        <p:grpSpPr>
          <a:xfrm>
            <a:off x="4270338" y="2828041"/>
            <a:ext cx="688158" cy="263951"/>
            <a:chOff x="4421170" y="2828041"/>
            <a:chExt cx="688158" cy="26395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049D438-43A5-4AFE-83C3-A71D1C723493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8" name="Flowchart: Terminator 7">
                <a:extLst>
                  <a:ext uri="{FF2B5EF4-FFF2-40B4-BE49-F238E27FC236}">
                    <a16:creationId xmlns:a16="http://schemas.microsoft.com/office/drawing/2014/main" id="{ABFE0B8B-46B0-4A18-99F6-F34C17205942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B66C252C-E7A0-4122-B040-F016CCCF7EAC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B66C252C-E7A0-4122-B040-F016CCCF7EA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1554F8-B41E-4BFF-BA6D-BA8846B41972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1554F8-B41E-4BFF-BA6D-BA8846B419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130F5F-0555-4BE4-9357-75834823AA18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130F5F-0555-4BE4-9357-75834823AA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850E52D-F2AC-4661-9D6F-B0CEE14C081C}"/>
                  </a:ext>
                </a:extLst>
              </p14:cNvPr>
              <p14:cNvContentPartPr/>
              <p14:nvPr/>
            </p14:nvContentPartPr>
            <p14:xfrm>
              <a:off x="4590361" y="2973678"/>
              <a:ext cx="15840" cy="52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850E52D-F2AC-4661-9D6F-B0CEE14C08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1361" y="2964678"/>
                <a:ext cx="3348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35473F3-D9C3-4B14-908E-4AC3AA6BBC63}"/>
              </a:ext>
            </a:extLst>
          </p:cNvPr>
          <p:cNvGrpSpPr/>
          <p:nvPr/>
        </p:nvGrpSpPr>
        <p:grpSpPr>
          <a:xfrm>
            <a:off x="5601089" y="2216870"/>
            <a:ext cx="688158" cy="263951"/>
            <a:chOff x="4421170" y="2828041"/>
            <a:chExt cx="688158" cy="26395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0646708-8249-463B-9FB2-38F94F46146D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36" name="Flowchart: Terminator 35">
                <a:extLst>
                  <a:ext uri="{FF2B5EF4-FFF2-40B4-BE49-F238E27FC236}">
                    <a16:creationId xmlns:a16="http://schemas.microsoft.com/office/drawing/2014/main" id="{15454B24-BA6A-432E-8BE7-D0BA114501AA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2A286132-70F6-42BE-BA2E-B9F911DD224A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A286132-70F6-42BE-BA2E-B9F911DD224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8347F6-BC74-44C2-A76A-F9AC86445C92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8347F6-BC74-44C2-A76A-F9AC86445C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3B566AC-0960-4CA3-BC97-0BA62D84045E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B566AC-0960-4CA3-BC97-0BA62D8404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0C5B51-CDC5-4C6D-A7A1-0390D7462850}"/>
              </a:ext>
            </a:extLst>
          </p:cNvPr>
          <p:cNvGrpSpPr/>
          <p:nvPr/>
        </p:nvGrpSpPr>
        <p:grpSpPr>
          <a:xfrm>
            <a:off x="5937312" y="2928822"/>
            <a:ext cx="688158" cy="263951"/>
            <a:chOff x="4421170" y="2828041"/>
            <a:chExt cx="688158" cy="26395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33AD2C-C5D4-42A1-9BA6-5CE7B9A3F569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42" name="Flowchart: Terminator 41">
                <a:extLst>
                  <a:ext uri="{FF2B5EF4-FFF2-40B4-BE49-F238E27FC236}">
                    <a16:creationId xmlns:a16="http://schemas.microsoft.com/office/drawing/2014/main" id="{20FC90DE-2E97-4B47-9261-0960B158B68D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5823EA3C-6E14-4972-869D-9F029937295D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823EA3C-6E14-4972-869D-9F02993729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973816-F5F0-479B-A92D-F847CD3156E8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973816-F5F0-479B-A92D-F847CD3156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339B639-1084-4851-897C-1D89BBAA6FB4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339B639-1084-4851-897C-1D89BBAA6F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D50DBB-4DAE-401F-91D8-BBE42DF3D8A0}"/>
              </a:ext>
            </a:extLst>
          </p:cNvPr>
          <p:cNvGrpSpPr/>
          <p:nvPr/>
        </p:nvGrpSpPr>
        <p:grpSpPr>
          <a:xfrm>
            <a:off x="5621839" y="3605552"/>
            <a:ext cx="688158" cy="263951"/>
            <a:chOff x="4421170" y="2828041"/>
            <a:chExt cx="688158" cy="26395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51ABF29-054F-47D4-8AE0-E275CB8C2A9E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48" name="Flowchart: Terminator 47">
                <a:extLst>
                  <a:ext uri="{FF2B5EF4-FFF2-40B4-BE49-F238E27FC236}">
                    <a16:creationId xmlns:a16="http://schemas.microsoft.com/office/drawing/2014/main" id="{34399536-765F-4CDA-9558-F6D217B55A3D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AA696C9F-CF08-4BBE-8EFE-D0C0393128C8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A696C9F-CF08-4BBE-8EFE-D0C0393128C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44D17D-2201-4111-A4E0-F6EDEA3C19F4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44D17D-2201-4111-A4E0-F6EDEA3C19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199E6EF-BA05-4051-8DC9-CC279021A92A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99E6EF-BA05-4051-8DC9-CC279021A9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DF16A7B-A07D-4609-BE4F-12EE20EA054A}"/>
              </a:ext>
            </a:extLst>
          </p:cNvPr>
          <p:cNvGrpSpPr/>
          <p:nvPr/>
        </p:nvGrpSpPr>
        <p:grpSpPr>
          <a:xfrm>
            <a:off x="4270338" y="3605552"/>
            <a:ext cx="469063" cy="419693"/>
            <a:chOff x="4421170" y="3605552"/>
            <a:chExt cx="469063" cy="41969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06DD1F4-EDDC-4172-B8B6-ECC10982D602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D8AABC08-CFC5-4F63-8BC1-1CEB677CC632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CA8B700D-2B60-4A21-A8F2-8027F246A76C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CA8B700D-2B60-4A21-A8F2-8027F246A76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8DFA8290-8849-4C3C-85E3-B0DEE6504BA5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8DFA8290-8849-4C3C-85E3-B0DEE6504BA5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821FDB-794E-4CA1-A900-3362E256F47F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821FDB-794E-4CA1-A900-3362E256F47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F04D2C5-F919-4BA6-B5C0-4F149417ABCE}"/>
              </a:ext>
            </a:extLst>
          </p:cNvPr>
          <p:cNvGrpSpPr/>
          <p:nvPr/>
        </p:nvGrpSpPr>
        <p:grpSpPr>
          <a:xfrm>
            <a:off x="4432089" y="4341895"/>
            <a:ext cx="469063" cy="419693"/>
            <a:chOff x="4421170" y="3605552"/>
            <a:chExt cx="469063" cy="41969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BE2C2B8-A92D-4A52-B259-B268632F6747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A155E177-82E9-497F-9D49-C05C873CDEB3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E16E39E5-E5EE-49F3-A741-AC1601C7F1A4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E16E39E5-E5EE-49F3-A741-AC1601C7F1A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27D185BD-9626-4CA6-8954-2046624A08AA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27D185BD-9626-4CA6-8954-2046624A08A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008C9D-25FE-42E5-B605-04CE95761EF0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008C9D-25FE-42E5-B605-04CE95761E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4ACF276-BA71-441C-8F31-4B01BC42D599}"/>
              </a:ext>
            </a:extLst>
          </p:cNvPr>
          <p:cNvGrpSpPr/>
          <p:nvPr/>
        </p:nvGrpSpPr>
        <p:grpSpPr>
          <a:xfrm>
            <a:off x="4158260" y="2187188"/>
            <a:ext cx="469063" cy="419693"/>
            <a:chOff x="4421170" y="3605552"/>
            <a:chExt cx="469063" cy="4196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F6AA11-BD8D-422D-99EF-CD4CAB57BADC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72B73C02-937A-4CCD-A5B0-CFC9935F4EAD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ECB1C83E-198A-4B94-8331-5DBC7D364803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ECB1C83E-198A-4B94-8331-5DBC7D36480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3601E951-3D54-4EC7-B23A-7757CEB88FCB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3601E951-3D54-4EC7-B23A-7757CEB88FC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BC690E8-603B-4730-B494-C1B1EA1498A0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BC690E8-603B-4730-B494-C1B1EA1498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298440-A2DC-48EA-88E2-D2CC137C36D1}"/>
              </a:ext>
            </a:extLst>
          </p:cNvPr>
          <p:cNvGrpSpPr/>
          <p:nvPr/>
        </p:nvGrpSpPr>
        <p:grpSpPr>
          <a:xfrm>
            <a:off x="5746570" y="4199065"/>
            <a:ext cx="469063" cy="419693"/>
            <a:chOff x="4421170" y="3605552"/>
            <a:chExt cx="469063" cy="4196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58E50FB-7BEB-43B8-9AF5-AF1329456D27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D4F4CF2A-9140-4028-8D79-7357C56AE0C7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DB34EC55-E877-4AB6-AF44-2B5E498D8AA5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DB34EC55-E877-4AB6-AF44-2B5E498D8A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D1419DA3-045C-4665-97E8-8CF0DEBE9996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D1419DA3-045C-4665-97E8-8CF0DEBE9996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2514216-2F92-4FCC-837B-C5C788040C04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2514216-2F92-4FCC-837B-C5C788040C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82A75F3D-0D7C-4F3E-8DEE-0851D2BA3EE9}"/>
              </a:ext>
            </a:extLst>
          </p:cNvPr>
          <p:cNvSpPr/>
          <p:nvPr/>
        </p:nvSpPr>
        <p:spPr>
          <a:xfrm>
            <a:off x="4798441" y="2342930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A50729CC-040A-45B8-856F-AECAA64F88AF}"/>
              </a:ext>
            </a:extLst>
          </p:cNvPr>
          <p:cNvSpPr/>
          <p:nvPr/>
        </p:nvSpPr>
        <p:spPr>
          <a:xfrm>
            <a:off x="6408552" y="2231379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27EE1AD2-708A-4AA3-A507-C760338FF92D}"/>
              </a:ext>
            </a:extLst>
          </p:cNvPr>
          <p:cNvSpPr/>
          <p:nvPr/>
        </p:nvSpPr>
        <p:spPr>
          <a:xfrm>
            <a:off x="4085138" y="3148708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0441BAFF-94B5-47F0-AE72-B83241811282}"/>
              </a:ext>
            </a:extLst>
          </p:cNvPr>
          <p:cNvSpPr/>
          <p:nvPr/>
        </p:nvSpPr>
        <p:spPr>
          <a:xfrm>
            <a:off x="4956952" y="4664178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entagon 89">
            <a:extLst>
              <a:ext uri="{FF2B5EF4-FFF2-40B4-BE49-F238E27FC236}">
                <a16:creationId xmlns:a16="http://schemas.microsoft.com/office/drawing/2014/main" id="{CD22BEE7-0BAF-4AB3-B9D9-FEF6AA6BBE23}"/>
              </a:ext>
            </a:extLst>
          </p:cNvPr>
          <p:cNvSpPr/>
          <p:nvPr/>
        </p:nvSpPr>
        <p:spPr>
          <a:xfrm>
            <a:off x="4739401" y="3280683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entagon 91">
            <a:extLst>
              <a:ext uri="{FF2B5EF4-FFF2-40B4-BE49-F238E27FC236}">
                <a16:creationId xmlns:a16="http://schemas.microsoft.com/office/drawing/2014/main" id="{14878F74-1A16-4271-8833-ECDFCA4E0625}"/>
              </a:ext>
            </a:extLst>
          </p:cNvPr>
          <p:cNvSpPr/>
          <p:nvPr/>
        </p:nvSpPr>
        <p:spPr>
          <a:xfrm>
            <a:off x="5568776" y="2688745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Pentagon 93">
            <a:extLst>
              <a:ext uri="{FF2B5EF4-FFF2-40B4-BE49-F238E27FC236}">
                <a16:creationId xmlns:a16="http://schemas.microsoft.com/office/drawing/2014/main" id="{6C17A424-9D8D-4B0D-BD9A-BA4398C45916}"/>
              </a:ext>
            </a:extLst>
          </p:cNvPr>
          <p:cNvSpPr/>
          <p:nvPr/>
        </p:nvSpPr>
        <p:spPr>
          <a:xfrm>
            <a:off x="6394376" y="3440435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entagon 95">
            <a:extLst>
              <a:ext uri="{FF2B5EF4-FFF2-40B4-BE49-F238E27FC236}">
                <a16:creationId xmlns:a16="http://schemas.microsoft.com/office/drawing/2014/main" id="{B3844EFC-1DB2-4FDC-A08C-1BB13209852D}"/>
              </a:ext>
            </a:extLst>
          </p:cNvPr>
          <p:cNvSpPr/>
          <p:nvPr/>
        </p:nvSpPr>
        <p:spPr>
          <a:xfrm>
            <a:off x="6296575" y="3960438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entagon 97">
            <a:extLst>
              <a:ext uri="{FF2B5EF4-FFF2-40B4-BE49-F238E27FC236}">
                <a16:creationId xmlns:a16="http://schemas.microsoft.com/office/drawing/2014/main" id="{E8AA75DD-EA48-458C-A91B-CB5140B905C3}"/>
              </a:ext>
            </a:extLst>
          </p:cNvPr>
          <p:cNvSpPr/>
          <p:nvPr/>
        </p:nvSpPr>
        <p:spPr>
          <a:xfrm>
            <a:off x="3977332" y="3612986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Parallelogram 98">
            <a:extLst>
              <a:ext uri="{FF2B5EF4-FFF2-40B4-BE49-F238E27FC236}">
                <a16:creationId xmlns:a16="http://schemas.microsoft.com/office/drawing/2014/main" id="{1DDAC644-40EF-410E-9415-514785791B8D}"/>
              </a:ext>
            </a:extLst>
          </p:cNvPr>
          <p:cNvSpPr/>
          <p:nvPr/>
        </p:nvSpPr>
        <p:spPr>
          <a:xfrm>
            <a:off x="3970309" y="2598790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Parallelogram 100">
            <a:extLst>
              <a:ext uri="{FF2B5EF4-FFF2-40B4-BE49-F238E27FC236}">
                <a16:creationId xmlns:a16="http://schemas.microsoft.com/office/drawing/2014/main" id="{E46A0B54-7A3D-45E8-91AA-4F635AC9C25D}"/>
              </a:ext>
            </a:extLst>
          </p:cNvPr>
          <p:cNvSpPr/>
          <p:nvPr/>
        </p:nvSpPr>
        <p:spPr>
          <a:xfrm>
            <a:off x="5608613" y="3118598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Parallelogram 102">
            <a:extLst>
              <a:ext uri="{FF2B5EF4-FFF2-40B4-BE49-F238E27FC236}">
                <a16:creationId xmlns:a16="http://schemas.microsoft.com/office/drawing/2014/main" id="{222BE7E1-8A7F-4F3C-B5BC-998CADA39148}"/>
              </a:ext>
            </a:extLst>
          </p:cNvPr>
          <p:cNvSpPr/>
          <p:nvPr/>
        </p:nvSpPr>
        <p:spPr>
          <a:xfrm>
            <a:off x="4238319" y="4094071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Parallelogram 104">
            <a:extLst>
              <a:ext uri="{FF2B5EF4-FFF2-40B4-BE49-F238E27FC236}">
                <a16:creationId xmlns:a16="http://schemas.microsoft.com/office/drawing/2014/main" id="{2F238790-3D6E-4C5C-AAC8-8E9141B3D439}"/>
              </a:ext>
            </a:extLst>
          </p:cNvPr>
          <p:cNvSpPr/>
          <p:nvPr/>
        </p:nvSpPr>
        <p:spPr>
          <a:xfrm>
            <a:off x="4823810" y="3991680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Parallelogram 106">
            <a:extLst>
              <a:ext uri="{FF2B5EF4-FFF2-40B4-BE49-F238E27FC236}">
                <a16:creationId xmlns:a16="http://schemas.microsoft.com/office/drawing/2014/main" id="{460153C9-BEDB-4678-B282-1B05C01FA151}"/>
              </a:ext>
            </a:extLst>
          </p:cNvPr>
          <p:cNvSpPr/>
          <p:nvPr/>
        </p:nvSpPr>
        <p:spPr>
          <a:xfrm>
            <a:off x="5441706" y="4504451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75EB43D-1797-4FAB-B4F0-CFD2C881D61B}"/>
              </a:ext>
            </a:extLst>
          </p:cNvPr>
          <p:cNvGrpSpPr/>
          <p:nvPr/>
        </p:nvGrpSpPr>
        <p:grpSpPr>
          <a:xfrm>
            <a:off x="8212246" y="2007023"/>
            <a:ext cx="469063" cy="419693"/>
            <a:chOff x="4421170" y="3605552"/>
            <a:chExt cx="469063" cy="41969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4F279B6-B106-49E7-B06F-F4C3A777D8B2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2A010CFD-3B0D-417D-AC48-5AD6E08EC474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3349635D-B6DC-4EF4-B08B-72597A8340F7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3349635D-B6DC-4EF4-B08B-72597A8340F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500AC1D4-3697-4964-A840-14C0C8B546DF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00AC1D4-3697-4964-A840-14C0C8B546DF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A25BF41-4638-47C0-BA87-BC7148DC1A44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A25BF41-4638-47C0-BA87-BC7148DC1A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EF1E91E-5B18-4BA7-8274-B51195526514}"/>
              </a:ext>
            </a:extLst>
          </p:cNvPr>
          <p:cNvGrpSpPr/>
          <p:nvPr/>
        </p:nvGrpSpPr>
        <p:grpSpPr>
          <a:xfrm>
            <a:off x="8851224" y="2048458"/>
            <a:ext cx="688158" cy="263951"/>
            <a:chOff x="4421170" y="2828041"/>
            <a:chExt cx="688158" cy="26395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2901A89-A488-4EA3-978F-D4EABDC13ACF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118" name="Flowchart: Terminator 117">
                <a:extLst>
                  <a:ext uri="{FF2B5EF4-FFF2-40B4-BE49-F238E27FC236}">
                    <a16:creationId xmlns:a16="http://schemas.microsoft.com/office/drawing/2014/main" id="{348C199F-6A22-4F69-996F-7580F255E224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F14B7908-1CF0-4CE6-A79D-877747C95778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F14B7908-1CF0-4CE6-A79D-877747C9577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B3872B6-A680-4B4E-8417-1AAEA51FC7AC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B3872B6-A680-4B4E-8417-1AAEA51FC7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FC21528-995A-4EF2-91D8-8747A0264785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FC21528-995A-4EF2-91D8-8747A02647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1" name="Parallelogram 120">
            <a:extLst>
              <a:ext uri="{FF2B5EF4-FFF2-40B4-BE49-F238E27FC236}">
                <a16:creationId xmlns:a16="http://schemas.microsoft.com/office/drawing/2014/main" id="{7F58FCCC-4D41-4787-A82C-C381BA633A3C}"/>
              </a:ext>
            </a:extLst>
          </p:cNvPr>
          <p:cNvSpPr/>
          <p:nvPr/>
        </p:nvSpPr>
        <p:spPr>
          <a:xfrm>
            <a:off x="8703009" y="2717711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DE9347C6-3F80-4454-83BD-77D9337B202F}"/>
              </a:ext>
            </a:extLst>
          </p:cNvPr>
          <p:cNvSpPr/>
          <p:nvPr/>
        </p:nvSpPr>
        <p:spPr>
          <a:xfrm>
            <a:off x="8682217" y="3332636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entagon 124">
            <a:extLst>
              <a:ext uri="{FF2B5EF4-FFF2-40B4-BE49-F238E27FC236}">
                <a16:creationId xmlns:a16="http://schemas.microsoft.com/office/drawing/2014/main" id="{65CFA588-DBA7-4EF9-8A5A-5540F8205B9B}"/>
              </a:ext>
            </a:extLst>
          </p:cNvPr>
          <p:cNvSpPr/>
          <p:nvPr/>
        </p:nvSpPr>
        <p:spPr>
          <a:xfrm>
            <a:off x="8627218" y="3998581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09DE34F-8700-424D-9266-51EA48718106}"/>
              </a:ext>
            </a:extLst>
          </p:cNvPr>
          <p:cNvSpPr txBox="1"/>
          <p:nvPr/>
        </p:nvSpPr>
        <p:spPr>
          <a:xfrm>
            <a:off x="9596043" y="1908213"/>
            <a:ext cx="227540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Different types of bacteria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CABDD9-CC76-477E-81C5-1666A705F8A7}"/>
              </a:ext>
            </a:extLst>
          </p:cNvPr>
          <p:cNvSpPr txBox="1"/>
          <p:nvPr/>
        </p:nvSpPr>
        <p:spPr>
          <a:xfrm>
            <a:off x="9596042" y="2645043"/>
            <a:ext cx="2275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All protozoa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29D41FE-DD2A-4E4F-9D35-CF9E5918BD5A}"/>
              </a:ext>
            </a:extLst>
          </p:cNvPr>
          <p:cNvSpPr txBox="1"/>
          <p:nvPr/>
        </p:nvSpPr>
        <p:spPr>
          <a:xfrm>
            <a:off x="9617531" y="3279945"/>
            <a:ext cx="2275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All fungi	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873460-82C3-43A4-8267-B5C5159FCCA0}"/>
              </a:ext>
            </a:extLst>
          </p:cNvPr>
          <p:cNvSpPr txBox="1"/>
          <p:nvPr/>
        </p:nvSpPr>
        <p:spPr>
          <a:xfrm>
            <a:off x="9626023" y="3909405"/>
            <a:ext cx="2275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All viruses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2FD85E-11B6-4442-B1D0-EF24D589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0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38" y="1289927"/>
            <a:ext cx="9144000" cy="3861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0776" y="241060"/>
            <a:ext cx="543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16S rRNA profiling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5555" y="6234897"/>
            <a:ext cx="55251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80604020202020204" pitchFamily="34" charset="0"/>
              </a:rPr>
              <a:t>Bikel</a:t>
            </a:r>
            <a:r>
              <a:rPr lang="en-US" sz="1000" dirty="0">
                <a:solidFill>
                  <a:srgbClr val="222222"/>
                </a:solidFill>
                <a:latin typeface="Arial" panose="02080604020202020204" pitchFamily="34" charset="0"/>
              </a:rPr>
              <a:t>, Shirley, et al." </a:t>
            </a:r>
            <a:r>
              <a:rPr lang="en-US" sz="1000" i="1" dirty="0">
                <a:solidFill>
                  <a:srgbClr val="222222"/>
                </a:solidFill>
                <a:latin typeface="Arial" panose="02080604020202020204" pitchFamily="34" charset="0"/>
              </a:rPr>
              <a:t>Computational and structural biotechnology journal</a:t>
            </a:r>
            <a:r>
              <a:rPr lang="en-US" sz="1000" dirty="0">
                <a:solidFill>
                  <a:srgbClr val="222222"/>
                </a:solidFill>
                <a:latin typeface="Arial" panose="02080604020202020204" pitchFamily="34" charset="0"/>
              </a:rPr>
              <a:t> 13 (2015): 390-401.</a:t>
            </a:r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99148-596C-4BE0-A337-88DD28EE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512" y="131661"/>
            <a:ext cx="9819125" cy="64655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Differences between 16S and Metagenomic approaches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63158" y="1293598"/>
          <a:ext cx="8910808" cy="488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16S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Metagenomics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only one 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the total DNA from all organisms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Involves PCR amplification step at the beginning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Doesn’t include an initial PCR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Resolution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upto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 genus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Resolution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upto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 genus/species/strain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Less 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Computationally less challenging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More challenging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bacteria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all microbes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Resistant to host contamination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Host contamination to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Capable of providing 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Capable of providing composition as well as functional potential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17E58-6403-4490-A096-FC9B8603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8B266F-712D-4832-A7C5-59D23B27EB48}"/>
              </a:ext>
            </a:extLst>
          </p:cNvPr>
          <p:cNvSpPr txBox="1"/>
          <p:nvPr/>
        </p:nvSpPr>
        <p:spPr>
          <a:xfrm>
            <a:off x="4788816" y="6404486"/>
            <a:ext cx="7133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Frontiers | Metagenomics: The Next Culture-Independent Game Changer | Microbiology (frontiersin.org)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2D22C-426F-42E0-BF09-32662727C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76300"/>
            <a:ext cx="11887200" cy="510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C37DC-96F9-4246-8FFC-69A987383589}"/>
              </a:ext>
            </a:extLst>
          </p:cNvPr>
          <p:cNvSpPr txBox="1"/>
          <p:nvPr/>
        </p:nvSpPr>
        <p:spPr>
          <a:xfrm>
            <a:off x="1725106" y="119063"/>
            <a:ext cx="858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Choosing 16S or metagenomics based on purpose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7DD87-4698-4844-A87D-E4900BB1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7A7E0-235E-4ED9-AC7A-0F0A5C36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34" y="542473"/>
            <a:ext cx="7942532" cy="5941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904BA3-83CD-43D6-8298-127CE820B89E}"/>
              </a:ext>
            </a:extLst>
          </p:cNvPr>
          <p:cNvSpPr txBox="1"/>
          <p:nvPr/>
        </p:nvSpPr>
        <p:spPr>
          <a:xfrm>
            <a:off x="3754876" y="24793"/>
            <a:ext cx="4542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Metagenomics framework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222C1B-D1D5-4040-AF2C-0AF2A53E5CA1}"/>
              </a:ext>
            </a:extLst>
          </p:cNvPr>
          <p:cNvSpPr txBox="1"/>
          <p:nvPr/>
        </p:nvSpPr>
        <p:spPr>
          <a:xfrm>
            <a:off x="4044099" y="6523721"/>
            <a:ext cx="6146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Metagenomic Approaches for Understanding New Concepts in Microbial Science (hindawi.com)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8F954-A39C-4092-A891-08D532E9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42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D548E7-FAA3-49B6-88A9-38970B61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1" y="530257"/>
            <a:ext cx="9793151" cy="5797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CDB9BD-1140-4903-8D6D-FD4965EB854C}"/>
              </a:ext>
            </a:extLst>
          </p:cNvPr>
          <p:cNvSpPr txBox="1"/>
          <p:nvPr/>
        </p:nvSpPr>
        <p:spPr>
          <a:xfrm>
            <a:off x="2306649" y="-27374"/>
            <a:ext cx="7703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Read-based and assembly-based profiling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46954-B513-4E1B-8B55-5CB81E235F10}"/>
              </a:ext>
            </a:extLst>
          </p:cNvPr>
          <p:cNvSpPr txBox="1"/>
          <p:nvPr/>
        </p:nvSpPr>
        <p:spPr>
          <a:xfrm>
            <a:off x="5601879" y="6544559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Shotgun metagenomics, from sampling to analysis | Nature Biotechnology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8D142-9AAC-486A-87AE-96D7080B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2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FDD9F-3736-48F5-9F8D-B2AB5FC2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76" y="651752"/>
            <a:ext cx="8119750" cy="5722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7536E3-BCC8-4DD0-B3E6-535720DB97A6}"/>
              </a:ext>
            </a:extLst>
          </p:cNvPr>
          <p:cNvSpPr txBox="1"/>
          <p:nvPr/>
        </p:nvSpPr>
        <p:spPr>
          <a:xfrm>
            <a:off x="6761350" y="6343942"/>
            <a:ext cx="5248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Frontiers | An introduction to the analysis of shotgun metagenomic data | Plant Science (frontiersin.org)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D0DCD-AADC-4801-9F16-5A86773E0B0B}"/>
              </a:ext>
            </a:extLst>
          </p:cNvPr>
          <p:cNvSpPr txBox="1"/>
          <p:nvPr/>
        </p:nvSpPr>
        <p:spPr>
          <a:xfrm>
            <a:off x="3805511" y="43873"/>
            <a:ext cx="505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What metagenomics can tell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79D81F-9332-48D0-B507-034335FB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2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032" y="266271"/>
            <a:ext cx="7691291" cy="579120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Interesting facts about microbes on Earth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7155"/>
            <a:ext cx="10735310" cy="5251450"/>
          </a:xfrm>
        </p:spPr>
        <p:txBody>
          <a:bodyPr>
            <a:normAutofit/>
          </a:bodyPr>
          <a:lstStyle/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The number of microbes in the oceans on earth is astonishing (100 million times more than the number of stars in the known universe)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The total number of bacteria on the earth is estimated to be 10E+30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altLang="en-US" sz="1800" dirty="0">
                <a:latin typeface="Book Antiqua" panose="02040602050305030304" pitchFamily="18" charset="0"/>
              </a:rPr>
              <a:t>If all the virus on Earth are laid end-to-end, it will strech beyond 100 million light years (100 times more than the diameter of milky way galaxy)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Interestingly, 20-40% of the bacteria are killed by viruses everyday!!!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One teaspoon of soil contains the number of bacteria equivalent to the human population of Africa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886FD-464D-4B62-B52B-91822E88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940084-EF54-41F6-87F9-18ECA0AE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29" y="789816"/>
            <a:ext cx="9949673" cy="5491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E26C4-2298-44D4-A986-AED88544E9A5}"/>
              </a:ext>
            </a:extLst>
          </p:cNvPr>
          <p:cNvSpPr txBox="1"/>
          <p:nvPr/>
        </p:nvSpPr>
        <p:spPr>
          <a:xfrm>
            <a:off x="2306649" y="176908"/>
            <a:ext cx="774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Publications on metagenomics 2002-2016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20593-D006-4D8A-9974-87BAF098F61D}"/>
              </a:ext>
            </a:extLst>
          </p:cNvPr>
          <p:cNvSpPr txBox="1"/>
          <p:nvPr/>
        </p:nvSpPr>
        <p:spPr>
          <a:xfrm>
            <a:off x="6094429" y="6473684"/>
            <a:ext cx="4048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The metagenomics worldwide research - PubMed (nih.gov)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3C4F5-875C-4425-80CF-43D20DAC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4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16E574-D0FD-4B62-B404-3CE0171C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" y="816718"/>
            <a:ext cx="6217090" cy="563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9FC124-E8DB-4AE6-97FA-BD9BADE02C54}"/>
              </a:ext>
            </a:extLst>
          </p:cNvPr>
          <p:cNvSpPr txBox="1"/>
          <p:nvPr/>
        </p:nvSpPr>
        <p:spPr>
          <a:xfrm>
            <a:off x="2306648" y="176908"/>
            <a:ext cx="860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Distribution of publications by field and journals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B8D35-7F3B-42ED-9633-99FC374F2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94" y="816718"/>
            <a:ext cx="5646404" cy="56312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62EEA0-5394-4BA8-8B91-C80176FE17A2}"/>
              </a:ext>
            </a:extLst>
          </p:cNvPr>
          <p:cNvSpPr txBox="1"/>
          <p:nvPr/>
        </p:nvSpPr>
        <p:spPr>
          <a:xfrm>
            <a:off x="7037109" y="6581001"/>
            <a:ext cx="4048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The metagenomics worldwide research - PubMed (nih.gov)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9F55D-32C4-4102-BF91-4669B8A9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9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FED89D-5C06-4F19-93ED-BBC23F4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619125"/>
            <a:ext cx="11715750" cy="5619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AF72D-EC62-4FE7-A824-B33E61D8B404}"/>
              </a:ext>
            </a:extLst>
          </p:cNvPr>
          <p:cNvSpPr txBox="1"/>
          <p:nvPr/>
        </p:nvSpPr>
        <p:spPr>
          <a:xfrm>
            <a:off x="2306648" y="176908"/>
            <a:ext cx="860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Distribution of publications by countries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EDBFB-D486-41F9-82DF-8447AE43623D}"/>
              </a:ext>
            </a:extLst>
          </p:cNvPr>
          <p:cNvSpPr txBox="1"/>
          <p:nvPr/>
        </p:nvSpPr>
        <p:spPr>
          <a:xfrm>
            <a:off x="7357621" y="6448697"/>
            <a:ext cx="4048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The metagenomics worldwide research - PubMed (nih.gov)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267E8-181D-47A5-BF3A-51CD30D7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5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A65C1-81E5-46D1-BE5C-3CDE0239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98" y="819340"/>
            <a:ext cx="9371282" cy="5624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3070A2-E1A9-41FD-9740-9AC1FB776574}"/>
              </a:ext>
            </a:extLst>
          </p:cNvPr>
          <p:cNvSpPr txBox="1"/>
          <p:nvPr/>
        </p:nvSpPr>
        <p:spPr>
          <a:xfrm>
            <a:off x="2306648" y="176908"/>
            <a:ext cx="860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Main institutions in metagenomic publications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93B67-A00B-4C97-8DF2-32B3E957D04E}"/>
              </a:ext>
            </a:extLst>
          </p:cNvPr>
          <p:cNvSpPr txBox="1"/>
          <p:nvPr/>
        </p:nvSpPr>
        <p:spPr>
          <a:xfrm>
            <a:off x="7753546" y="6530246"/>
            <a:ext cx="4048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The metagenomics worldwide research - PubMed (nih.gov)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8B0B5-1342-4684-A5BC-976B8C36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55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F6221-DB3A-4869-9677-1CFA4D69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39" y="575959"/>
            <a:ext cx="10166721" cy="5830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394DB-87F3-463A-9986-547F763B6F78}"/>
              </a:ext>
            </a:extLst>
          </p:cNvPr>
          <p:cNvSpPr txBox="1"/>
          <p:nvPr/>
        </p:nvSpPr>
        <p:spPr>
          <a:xfrm>
            <a:off x="2306648" y="-27374"/>
            <a:ext cx="860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Main keywords in metagenomic publications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72A39-FF6E-4FDA-B34F-F5F314595649}"/>
              </a:ext>
            </a:extLst>
          </p:cNvPr>
          <p:cNvSpPr txBox="1"/>
          <p:nvPr/>
        </p:nvSpPr>
        <p:spPr>
          <a:xfrm>
            <a:off x="7942082" y="6520819"/>
            <a:ext cx="4048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The metagenomics worldwide research - PubMed (nih.gov)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369DEE-21D3-407E-8994-C7A10498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88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31226FA5-8852-407C-93F5-185D9F316EB3}"/>
              </a:ext>
            </a:extLst>
          </p:cNvPr>
          <p:cNvSpPr/>
          <p:nvPr/>
        </p:nvSpPr>
        <p:spPr>
          <a:xfrm>
            <a:off x="171551" y="986033"/>
            <a:ext cx="3057525" cy="845575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DF820-12B9-47A2-9B54-66493CBC8934}"/>
              </a:ext>
            </a:extLst>
          </p:cNvPr>
          <p:cNvSpPr txBox="1"/>
          <p:nvPr/>
        </p:nvSpPr>
        <p:spPr>
          <a:xfrm>
            <a:off x="426127" y="1064374"/>
            <a:ext cx="2574524" cy="76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Gather raw data (we will provide demo shotgun metagenomics </a:t>
            </a:r>
            <a:r>
              <a:rPr lang="en-US" sz="1400" dirty="0" err="1"/>
              <a:t>fastq</a:t>
            </a:r>
            <a:r>
              <a:rPr lang="en-US" sz="1400" dirty="0"/>
              <a:t> files)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FFF54B6-FE5C-4D24-B153-83EBD6B4CC58}"/>
              </a:ext>
            </a:extLst>
          </p:cNvPr>
          <p:cNvSpPr/>
          <p:nvPr/>
        </p:nvSpPr>
        <p:spPr>
          <a:xfrm>
            <a:off x="3332736" y="1390248"/>
            <a:ext cx="798991" cy="1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95213B76-863E-463F-9D26-77E315B5C001}"/>
              </a:ext>
            </a:extLst>
          </p:cNvPr>
          <p:cNvSpPr/>
          <p:nvPr/>
        </p:nvSpPr>
        <p:spPr>
          <a:xfrm>
            <a:off x="4235387" y="986034"/>
            <a:ext cx="3057525" cy="73566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70380-762E-441D-A00E-26ADB6F33FEC}"/>
              </a:ext>
            </a:extLst>
          </p:cNvPr>
          <p:cNvSpPr txBox="1"/>
          <p:nvPr/>
        </p:nvSpPr>
        <p:spPr>
          <a:xfrm>
            <a:off x="4690911" y="1159480"/>
            <a:ext cx="2334827" cy="30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Evaluate data quality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871C1B-33B3-4172-9DC0-E7D0ED7A1162}"/>
              </a:ext>
            </a:extLst>
          </p:cNvPr>
          <p:cNvSpPr/>
          <p:nvPr/>
        </p:nvSpPr>
        <p:spPr>
          <a:xfrm>
            <a:off x="4391949" y="1748500"/>
            <a:ext cx="2681056" cy="2758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9A80F-53C9-435D-ACC5-A91356388521}"/>
              </a:ext>
            </a:extLst>
          </p:cNvPr>
          <p:cNvSpPr txBox="1"/>
          <p:nvPr/>
        </p:nvSpPr>
        <p:spPr>
          <a:xfrm>
            <a:off x="5335438" y="1711780"/>
            <a:ext cx="861134" cy="30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Fastqc</a:t>
            </a:r>
            <a:endParaRPr lang="en-US" sz="14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026040F7-FEBF-4136-B32E-219666E11302}"/>
              </a:ext>
            </a:extLst>
          </p:cNvPr>
          <p:cNvSpPr/>
          <p:nvPr/>
        </p:nvSpPr>
        <p:spPr>
          <a:xfrm>
            <a:off x="8464303" y="943575"/>
            <a:ext cx="3057525" cy="768205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71B50-D3E3-4197-B312-F08FD21B0DF2}"/>
              </a:ext>
            </a:extLst>
          </p:cNvPr>
          <p:cNvSpPr/>
          <p:nvPr/>
        </p:nvSpPr>
        <p:spPr>
          <a:xfrm>
            <a:off x="8572639" y="1733223"/>
            <a:ext cx="2681056" cy="3068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Trimmomatic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0405A-7386-42A3-923A-F6934DDC7FB3}"/>
              </a:ext>
            </a:extLst>
          </p:cNvPr>
          <p:cNvSpPr txBox="1"/>
          <p:nvPr/>
        </p:nvSpPr>
        <p:spPr>
          <a:xfrm>
            <a:off x="8773815" y="1033799"/>
            <a:ext cx="2615722" cy="537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Adapter trimming and data quality filtering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59CBE4-4074-4343-B301-083F007A9C56}"/>
              </a:ext>
            </a:extLst>
          </p:cNvPr>
          <p:cNvSpPr/>
          <p:nvPr/>
        </p:nvSpPr>
        <p:spPr>
          <a:xfrm>
            <a:off x="7396572" y="1390248"/>
            <a:ext cx="798991" cy="1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BD17D6D-E9DA-4FB4-9F8D-4D6BE63DAC88}"/>
              </a:ext>
            </a:extLst>
          </p:cNvPr>
          <p:cNvSpPr/>
          <p:nvPr/>
        </p:nvSpPr>
        <p:spPr>
          <a:xfrm rot="5400000">
            <a:off x="9743564" y="2149892"/>
            <a:ext cx="306896" cy="198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63F09C0D-593D-45A6-B301-B569B4E073FB}"/>
              </a:ext>
            </a:extLst>
          </p:cNvPr>
          <p:cNvSpPr/>
          <p:nvPr/>
        </p:nvSpPr>
        <p:spPr>
          <a:xfrm>
            <a:off x="8368249" y="2504667"/>
            <a:ext cx="3057525" cy="837872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Host genome removal (Download host genome, build database, map all reads against database)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30B788-E6E7-48A4-BFE4-A3E3EAD0C0B2}"/>
              </a:ext>
            </a:extLst>
          </p:cNvPr>
          <p:cNvSpPr/>
          <p:nvPr/>
        </p:nvSpPr>
        <p:spPr>
          <a:xfrm>
            <a:off x="8572639" y="3370472"/>
            <a:ext cx="2681056" cy="2728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Bowtie2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889F07-F163-4FB5-986A-9CC9C22E044A}"/>
              </a:ext>
            </a:extLst>
          </p:cNvPr>
          <p:cNvSpPr/>
          <p:nvPr/>
        </p:nvSpPr>
        <p:spPr>
          <a:xfrm rot="10800000">
            <a:off x="7494227" y="3040317"/>
            <a:ext cx="798991" cy="1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F85FFF5E-FAF4-47E1-932D-39600C6C8980}"/>
              </a:ext>
            </a:extLst>
          </p:cNvPr>
          <p:cNvSpPr/>
          <p:nvPr/>
        </p:nvSpPr>
        <p:spPr>
          <a:xfrm>
            <a:off x="4265523" y="2504667"/>
            <a:ext cx="3057525" cy="837872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Convert </a:t>
            </a:r>
            <a:r>
              <a:rPr lang="en-US" sz="1400" dirty="0" err="1">
                <a:solidFill>
                  <a:schemeClr val="tx1"/>
                </a:solidFill>
              </a:rPr>
              <a:t>sam</a:t>
            </a:r>
            <a:r>
              <a:rPr lang="en-US" sz="1400" dirty="0">
                <a:solidFill>
                  <a:schemeClr val="tx1"/>
                </a:solidFill>
              </a:rPr>
              <a:t> to bam, extract unmapped reads, sort bam files, convert bam to </a:t>
            </a:r>
            <a:r>
              <a:rPr lang="en-US" sz="1400" dirty="0" err="1">
                <a:solidFill>
                  <a:schemeClr val="tx1"/>
                </a:solidFill>
              </a:rPr>
              <a:t>fastq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83E62C-4805-4F7D-AC74-AB2CEADFB7F4}"/>
              </a:ext>
            </a:extLst>
          </p:cNvPr>
          <p:cNvSpPr/>
          <p:nvPr/>
        </p:nvSpPr>
        <p:spPr>
          <a:xfrm>
            <a:off x="4486372" y="3371017"/>
            <a:ext cx="2681056" cy="2722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Samtools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7D798FD-106D-44A3-B97A-08E9EDBBE3C9}"/>
              </a:ext>
            </a:extLst>
          </p:cNvPr>
          <p:cNvSpPr/>
          <p:nvPr/>
        </p:nvSpPr>
        <p:spPr>
          <a:xfrm rot="10800000">
            <a:off x="3319948" y="3095350"/>
            <a:ext cx="798991" cy="1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90A16FE1-65BF-4AB8-93FA-89B18869E3EB}"/>
              </a:ext>
            </a:extLst>
          </p:cNvPr>
          <p:cNvSpPr/>
          <p:nvPr/>
        </p:nvSpPr>
        <p:spPr>
          <a:xfrm>
            <a:off x="171551" y="2478004"/>
            <a:ext cx="3057525" cy="837872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Build database for classification (</a:t>
            </a:r>
            <a:r>
              <a:rPr lang="en-US" sz="1400" dirty="0" err="1">
                <a:solidFill>
                  <a:schemeClr val="tx1"/>
                </a:solidFill>
              </a:rPr>
              <a:t>RefSeq</a:t>
            </a:r>
            <a:r>
              <a:rPr lang="en-US" sz="1400" dirty="0">
                <a:solidFill>
                  <a:schemeClr val="tx1"/>
                </a:solidFill>
              </a:rPr>
              <a:t>), get taxonomic profiles, convert to tables  </a:t>
            </a: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AB7DF336-7B6A-49D3-84D9-5656EB7FA881}"/>
              </a:ext>
            </a:extLst>
          </p:cNvPr>
          <p:cNvSpPr/>
          <p:nvPr/>
        </p:nvSpPr>
        <p:spPr>
          <a:xfrm>
            <a:off x="5573620" y="2115354"/>
            <a:ext cx="198488" cy="342391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FEEC0A-431E-4244-855E-AFB0A0942783}"/>
              </a:ext>
            </a:extLst>
          </p:cNvPr>
          <p:cNvSpPr/>
          <p:nvPr/>
        </p:nvSpPr>
        <p:spPr>
          <a:xfrm>
            <a:off x="359785" y="3345151"/>
            <a:ext cx="2681056" cy="2601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Kaiju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ABC3D32-6C36-4D11-A06F-0055DC3AE80E}"/>
              </a:ext>
            </a:extLst>
          </p:cNvPr>
          <p:cNvSpPr/>
          <p:nvPr/>
        </p:nvSpPr>
        <p:spPr>
          <a:xfrm rot="5400000">
            <a:off x="1469259" y="3718145"/>
            <a:ext cx="300865" cy="18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630C7AC8-E63B-40F4-8DA8-809CC1F859BA}"/>
              </a:ext>
            </a:extLst>
          </p:cNvPr>
          <p:cNvSpPr/>
          <p:nvPr/>
        </p:nvSpPr>
        <p:spPr>
          <a:xfrm>
            <a:off x="171551" y="3986670"/>
            <a:ext cx="3057525" cy="698452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Assemble genomes from unmapped </a:t>
            </a:r>
            <a:r>
              <a:rPr lang="en-US" sz="1400" dirty="0" err="1">
                <a:solidFill>
                  <a:schemeClr val="tx1"/>
                </a:solidFill>
              </a:rPr>
              <a:t>fastq</a:t>
            </a:r>
            <a:r>
              <a:rPr lang="en-US" sz="140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34FFD7-1590-48C7-AAFE-E1E18605D65F}"/>
              </a:ext>
            </a:extLst>
          </p:cNvPr>
          <p:cNvSpPr/>
          <p:nvPr/>
        </p:nvSpPr>
        <p:spPr>
          <a:xfrm>
            <a:off x="279164" y="4712401"/>
            <a:ext cx="2681056" cy="321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Megahit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1C74FD9-7836-4824-80EA-75006E4FC27F}"/>
              </a:ext>
            </a:extLst>
          </p:cNvPr>
          <p:cNvSpPr/>
          <p:nvPr/>
        </p:nvSpPr>
        <p:spPr>
          <a:xfrm>
            <a:off x="3319948" y="4607159"/>
            <a:ext cx="798991" cy="1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D4D27027-74C0-4FB6-AEB4-F10449B14B66}"/>
              </a:ext>
            </a:extLst>
          </p:cNvPr>
          <p:cNvSpPr/>
          <p:nvPr/>
        </p:nvSpPr>
        <p:spPr>
          <a:xfrm>
            <a:off x="4298137" y="3986670"/>
            <a:ext cx="3057525" cy="698452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Quality assessment of assembled genomes, get contig details, N50, graphs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11556-C899-405A-B53C-377DF16827EE}"/>
              </a:ext>
            </a:extLst>
          </p:cNvPr>
          <p:cNvSpPr/>
          <p:nvPr/>
        </p:nvSpPr>
        <p:spPr>
          <a:xfrm>
            <a:off x="4423621" y="4721828"/>
            <a:ext cx="2681056" cy="321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Metaquast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A821D84-F635-4439-BD61-C710EBA22EE4}"/>
              </a:ext>
            </a:extLst>
          </p:cNvPr>
          <p:cNvSpPr/>
          <p:nvPr/>
        </p:nvSpPr>
        <p:spPr>
          <a:xfrm>
            <a:off x="7462326" y="4607159"/>
            <a:ext cx="798991" cy="1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79B263BE-2549-4437-AD55-437C8C92B30D}"/>
              </a:ext>
            </a:extLst>
          </p:cNvPr>
          <p:cNvSpPr/>
          <p:nvPr/>
        </p:nvSpPr>
        <p:spPr>
          <a:xfrm>
            <a:off x="8424723" y="3968022"/>
            <a:ext cx="3057525" cy="71710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Build database from assembled genomes, indexing assemblies, get assembly stats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C14050-9403-4275-A584-756256A1F86B}"/>
              </a:ext>
            </a:extLst>
          </p:cNvPr>
          <p:cNvSpPr/>
          <p:nvPr/>
        </p:nvSpPr>
        <p:spPr>
          <a:xfrm>
            <a:off x="8612957" y="4721829"/>
            <a:ext cx="2681056" cy="321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Bowtie2, </a:t>
            </a:r>
            <a:r>
              <a:rPr lang="en-US" sz="1400" dirty="0" err="1">
                <a:solidFill>
                  <a:schemeClr val="tx1"/>
                </a:solidFill>
              </a:rPr>
              <a:t>samtools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523C33-4A40-4182-95F1-E30405949A49}"/>
              </a:ext>
            </a:extLst>
          </p:cNvPr>
          <p:cNvSpPr txBox="1"/>
          <p:nvPr/>
        </p:nvSpPr>
        <p:spPr>
          <a:xfrm>
            <a:off x="3427759" y="176908"/>
            <a:ext cx="626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Main steps in metagenomic analyses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932CDA-C67B-4A69-B920-B3E8052C4B4E}"/>
              </a:ext>
            </a:extLst>
          </p:cNvPr>
          <p:cNvGrpSpPr/>
          <p:nvPr/>
        </p:nvGrpSpPr>
        <p:grpSpPr>
          <a:xfrm>
            <a:off x="8532480" y="5493935"/>
            <a:ext cx="3057525" cy="1150070"/>
            <a:chOff x="171551" y="5343106"/>
            <a:chExt cx="3057525" cy="1150070"/>
          </a:xfrm>
        </p:grpSpPr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F56535B8-C96E-494F-B079-A7262512D4EA}"/>
                </a:ext>
              </a:extLst>
            </p:cNvPr>
            <p:cNvSpPr/>
            <p:nvPr/>
          </p:nvSpPr>
          <p:spPr>
            <a:xfrm>
              <a:off x="171551" y="5343106"/>
              <a:ext cx="3057525" cy="850304"/>
            </a:xfrm>
            <a:prstGeom prst="flowChartAlternateProcess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Binning contigs into separate taxonomic identities to get ‘Metagenome assembled genomes (MAGs)’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90378D-C05A-4605-A857-59165651C589}"/>
                </a:ext>
              </a:extLst>
            </p:cNvPr>
            <p:cNvSpPr/>
            <p:nvPr/>
          </p:nvSpPr>
          <p:spPr>
            <a:xfrm>
              <a:off x="350188" y="6219128"/>
              <a:ext cx="2681056" cy="2740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MetaBAT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B380CD5-F624-49A6-A3B6-3B116BA19913}"/>
              </a:ext>
            </a:extLst>
          </p:cNvPr>
          <p:cNvSpPr/>
          <p:nvPr/>
        </p:nvSpPr>
        <p:spPr>
          <a:xfrm rot="10800000">
            <a:off x="3427759" y="5765632"/>
            <a:ext cx="798991" cy="1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9AD13C-D138-4523-A7E2-8C3251FD3536}"/>
              </a:ext>
            </a:extLst>
          </p:cNvPr>
          <p:cNvGrpSpPr/>
          <p:nvPr/>
        </p:nvGrpSpPr>
        <p:grpSpPr>
          <a:xfrm>
            <a:off x="4425434" y="5343106"/>
            <a:ext cx="3057525" cy="1150070"/>
            <a:chOff x="4425434" y="5343106"/>
            <a:chExt cx="3057525" cy="1150070"/>
          </a:xfrm>
        </p:grpSpPr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D7509B0E-F423-4621-A786-BD87BEEA78DD}"/>
                </a:ext>
              </a:extLst>
            </p:cNvPr>
            <p:cNvSpPr/>
            <p:nvPr/>
          </p:nvSpPr>
          <p:spPr>
            <a:xfrm>
              <a:off x="4425434" y="5343106"/>
              <a:ext cx="3057525" cy="830895"/>
            </a:xfrm>
            <a:prstGeom prst="flowChartAlternateProcess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Evaluate bins for completeness and contamination but assessing single copy genes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E5DCE5-752A-43CD-848F-F6CE7246A197}"/>
                </a:ext>
              </a:extLst>
            </p:cNvPr>
            <p:cNvSpPr/>
            <p:nvPr/>
          </p:nvSpPr>
          <p:spPr>
            <a:xfrm>
              <a:off x="4613668" y="6200823"/>
              <a:ext cx="2681056" cy="2923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CheckM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1F377F6-46C6-43A2-AC6A-25916715FB89}"/>
              </a:ext>
            </a:extLst>
          </p:cNvPr>
          <p:cNvSpPr/>
          <p:nvPr/>
        </p:nvSpPr>
        <p:spPr>
          <a:xfrm rot="10800000">
            <a:off x="7601743" y="5765632"/>
            <a:ext cx="798991" cy="1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A603A6-B24D-4B19-A2CD-59E8B07427BA}"/>
              </a:ext>
            </a:extLst>
          </p:cNvPr>
          <p:cNvGrpSpPr/>
          <p:nvPr/>
        </p:nvGrpSpPr>
        <p:grpSpPr>
          <a:xfrm>
            <a:off x="184625" y="5470605"/>
            <a:ext cx="3057525" cy="1121790"/>
            <a:chOff x="8648699" y="5343105"/>
            <a:chExt cx="3057525" cy="1121790"/>
          </a:xfrm>
        </p:grpSpPr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677FFD74-5B0E-4F5A-8E0C-B1DECCC77CB9}"/>
                </a:ext>
              </a:extLst>
            </p:cNvPr>
            <p:cNvSpPr/>
            <p:nvPr/>
          </p:nvSpPr>
          <p:spPr>
            <a:xfrm>
              <a:off x="8648699" y="5343105"/>
              <a:ext cx="3057525" cy="768205"/>
            </a:xfrm>
            <a:prstGeom prst="flowChartAlternateProcess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Predict open reading frames from assembly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D550A5-10FF-4737-9816-C1CEBCA62434}"/>
                </a:ext>
              </a:extLst>
            </p:cNvPr>
            <p:cNvSpPr/>
            <p:nvPr/>
          </p:nvSpPr>
          <p:spPr>
            <a:xfrm>
              <a:off x="8867551" y="6125410"/>
              <a:ext cx="2681056" cy="3394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Prodigal</a:t>
              </a:r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F5FAB6D-A628-43D8-8BBE-8A0CD761A743}"/>
              </a:ext>
            </a:extLst>
          </p:cNvPr>
          <p:cNvSpPr/>
          <p:nvPr/>
        </p:nvSpPr>
        <p:spPr>
          <a:xfrm rot="5400000">
            <a:off x="9811392" y="5169395"/>
            <a:ext cx="306896" cy="198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1E03D-FCCA-417E-8C8F-F6DBC050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D4C353-627A-4189-B001-1DF5A065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0" y="1157085"/>
            <a:ext cx="10443899" cy="4990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93407-5328-4AD2-B8E7-3A8874EED8E2}"/>
              </a:ext>
            </a:extLst>
          </p:cNvPr>
          <p:cNvSpPr txBox="1"/>
          <p:nvPr/>
        </p:nvSpPr>
        <p:spPr>
          <a:xfrm>
            <a:off x="2306648" y="234236"/>
            <a:ext cx="85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Benchmarking of major metagenomic classifiers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27FD1-46B6-4B25-B237-C62CB552730F}"/>
              </a:ext>
            </a:extLst>
          </p:cNvPr>
          <p:cNvSpPr txBox="1"/>
          <p:nvPr/>
        </p:nvSpPr>
        <p:spPr>
          <a:xfrm>
            <a:off x="6205169" y="6461183"/>
            <a:ext cx="522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Benchmarking Metagenomics Tools for Taxonomic Classification - ScienceDirect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1ADD-19BD-47BC-B648-FAB94AEB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1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FD17B-BF50-4D99-AF8F-67475AC2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18" y="797668"/>
            <a:ext cx="7086371" cy="5573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086F1-FEAC-453F-B359-382EE93471F4}"/>
              </a:ext>
            </a:extLst>
          </p:cNvPr>
          <p:cNvSpPr txBox="1"/>
          <p:nvPr/>
        </p:nvSpPr>
        <p:spPr>
          <a:xfrm>
            <a:off x="466929" y="0"/>
            <a:ext cx="1159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Benchmarking of major metagenomic classifiers with AUPR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05A64-4130-4634-8D36-716CB84B0135}"/>
              </a:ext>
            </a:extLst>
          </p:cNvPr>
          <p:cNvSpPr txBox="1"/>
          <p:nvPr/>
        </p:nvSpPr>
        <p:spPr>
          <a:xfrm>
            <a:off x="6205169" y="6461183"/>
            <a:ext cx="522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Benchmarking Metagenomics Tools for Taxonomic Classification - ScienceDirect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3EF47-F3B4-4BEC-B863-0B1C733C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63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860CF6-66D2-44F1-A22D-20EDC0C6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2" y="851576"/>
            <a:ext cx="5687438" cy="3697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B2B38D-D0F2-43A2-AC6A-FDAD3F51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19" y="4185528"/>
            <a:ext cx="5664132" cy="2524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AECC61-6428-41BD-A923-F6C4E0BB696E}"/>
              </a:ext>
            </a:extLst>
          </p:cNvPr>
          <p:cNvSpPr txBox="1"/>
          <p:nvPr/>
        </p:nvSpPr>
        <p:spPr>
          <a:xfrm>
            <a:off x="2237363" y="148347"/>
            <a:ext cx="814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Computational requirements of major classifiers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6CA02-D312-4E0E-BCD9-9E84BAECB42C}"/>
              </a:ext>
            </a:extLst>
          </p:cNvPr>
          <p:cNvSpPr txBox="1"/>
          <p:nvPr/>
        </p:nvSpPr>
        <p:spPr>
          <a:xfrm>
            <a:off x="331349" y="6432654"/>
            <a:ext cx="522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Benchmarking Metagenomics Tools for Taxonomic Classification - ScienceDirect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74CC3-F592-4946-97C6-6663F051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03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D8027B-E96B-4C52-A680-DD125947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3" y="836579"/>
            <a:ext cx="5089010" cy="4357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23F82-E67A-4247-B2BD-A0EF68D8047F}"/>
              </a:ext>
            </a:extLst>
          </p:cNvPr>
          <p:cNvSpPr txBox="1"/>
          <p:nvPr/>
        </p:nvSpPr>
        <p:spPr>
          <a:xfrm>
            <a:off x="4539208" y="42298"/>
            <a:ext cx="3258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Binning strategies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F9DE9-4B33-40C6-B1C6-2714135F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42" y="755689"/>
            <a:ext cx="4733925" cy="5645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7E910B-3108-461C-AC9B-2E4F24F3C0F3}"/>
              </a:ext>
            </a:extLst>
          </p:cNvPr>
          <p:cNvSpPr txBox="1"/>
          <p:nvPr/>
        </p:nvSpPr>
        <p:spPr>
          <a:xfrm>
            <a:off x="358533" y="635403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Bioinformatics strategies for taxonomy independent binning and visualization of sequences in shotgun metagenomics - PubMed (nih.gov)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7C94DE-EB3F-4F4D-AB25-6BC2AEB7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8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184" y="167416"/>
            <a:ext cx="5451389" cy="56515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Facts about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70" y="863978"/>
            <a:ext cx="10515600" cy="4979670"/>
          </a:xfrm>
        </p:spPr>
        <p:txBody>
          <a:bodyPr>
            <a:noAutofit/>
          </a:bodyPr>
          <a:lstStyle/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Microbiome is the combined genetic material of all microbes residing on or within a particular niche which can be a living organism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 host and its microbes together is called holobiont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Microbiome is comprised of various components such as bacteria, archea, fungi, protozoa and viruses 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Microbiome is much older than humans (3.50 billion years, compared to 250,000 years of human history)</a:t>
            </a: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There is a great microbiome beyond human body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 Earth microbiome project studied the diversity across various environments on the planet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Till now, we have sequenced only 10E-20% of the microbial genomes on earth</a:t>
            </a: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6CE0-0416-4183-8603-FAC49087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745C80-E82B-4C69-B97D-28596DC52F8A}"/>
              </a:ext>
            </a:extLst>
          </p:cNvPr>
          <p:cNvSpPr txBox="1"/>
          <p:nvPr/>
        </p:nvSpPr>
        <p:spPr>
          <a:xfrm>
            <a:off x="2752928" y="119063"/>
            <a:ext cx="755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achievements of metagenomic studies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BEDE6-833B-45A8-9D91-C99EEBA63F70}"/>
              </a:ext>
            </a:extLst>
          </p:cNvPr>
          <p:cNvSpPr txBox="1"/>
          <p:nvPr/>
        </p:nvSpPr>
        <p:spPr>
          <a:xfrm>
            <a:off x="671209" y="1128409"/>
            <a:ext cx="108463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Discovery of genomic and taxonomic novelties in various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Innovative functions in uncultivable microbes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Deciphering and rebuilding microbial 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City-scale molecular profiling of DNA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The human microbiome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Biomedical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Mining of microbial genes in vivo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Biotechnological 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2B522-C414-4379-A436-8B115E2C6848}"/>
              </a:ext>
            </a:extLst>
          </p:cNvPr>
          <p:cNvSpPr txBox="1"/>
          <p:nvPr/>
        </p:nvSpPr>
        <p:spPr>
          <a:xfrm>
            <a:off x="5752682" y="6461938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Metagenomic Approaches for Understanding New Concepts in Microbial Science (hindawi.com)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CACC3-2A81-450D-B5D7-1B87B4B9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7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E867D6-C1A8-43CF-8DB1-BAFA144BAE3B}"/>
              </a:ext>
            </a:extLst>
          </p:cNvPr>
          <p:cNvSpPr txBox="1"/>
          <p:nvPr/>
        </p:nvSpPr>
        <p:spPr>
          <a:xfrm>
            <a:off x="2174673" y="144736"/>
            <a:ext cx="85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Limitations and opportunities in metagenomics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3C4D-970F-4205-9ED9-CDF245FE2AD8}"/>
              </a:ext>
            </a:extLst>
          </p:cNvPr>
          <p:cNvSpPr txBox="1"/>
          <p:nvPr/>
        </p:nvSpPr>
        <p:spPr>
          <a:xfrm>
            <a:off x="531010" y="1217663"/>
            <a:ext cx="46109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Entry-level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Comprehensiveness of genome catalogs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Biases in functional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Microbial dark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Live or dead dilemma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Curse of compositionality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Mucosa-associated microbiome profiling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F00C8-58DA-4A52-9473-BBF48B7899AB}"/>
              </a:ext>
            </a:extLst>
          </p:cNvPr>
          <p:cNvSpPr txBox="1"/>
          <p:nvPr/>
        </p:nvSpPr>
        <p:spPr>
          <a:xfrm>
            <a:off x="6271532" y="1231570"/>
            <a:ext cx="49935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Strain-level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Virome</a:t>
            </a:r>
            <a:r>
              <a:rPr lang="en-US" sz="2000" dirty="0"/>
              <a:t> –shotgun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Integrative meta-omics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Longitudinal study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Disentangling cause from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Validation of microbiome biomarkers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Data sharing and analyses 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E90D7-7275-46A2-A1E0-C5AB23F9F2CA}"/>
              </a:ext>
            </a:extLst>
          </p:cNvPr>
          <p:cNvSpPr txBox="1"/>
          <p:nvPr/>
        </p:nvSpPr>
        <p:spPr>
          <a:xfrm>
            <a:off x="5601879" y="6544559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Shotgun metagenomics, from sampling to analysis | Nature Biotechnology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51B29-8D08-46B6-BFD0-25B854E7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BD705-BC05-4A11-BE74-DC2E86AC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2" y="766306"/>
            <a:ext cx="9914194" cy="5325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26D18D-2D0F-4DD3-A460-F65560572731}"/>
              </a:ext>
            </a:extLst>
          </p:cNvPr>
          <p:cNvSpPr txBox="1"/>
          <p:nvPr/>
        </p:nvSpPr>
        <p:spPr>
          <a:xfrm>
            <a:off x="3203577" y="41390"/>
            <a:ext cx="5110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Challenges in metagenomics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D7049-7DBA-4361-B92D-AB0BE1CC8981}"/>
              </a:ext>
            </a:extLst>
          </p:cNvPr>
          <p:cNvSpPr txBox="1"/>
          <p:nvPr/>
        </p:nvSpPr>
        <p:spPr>
          <a:xfrm>
            <a:off x="5583025" y="6223668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Current challenges and best-practice protocols for microbiome analysis | Briefings in Bioinformatics | Oxford Academic (oup.com)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CD0C4C-0D15-4EEF-AB24-A5D61BED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73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39689-2C92-4966-826D-890D862C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5" y="1086144"/>
            <a:ext cx="11242336" cy="4685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7A73B-765E-4B3C-88A5-9E428633D5AB}"/>
              </a:ext>
            </a:extLst>
          </p:cNvPr>
          <p:cNvSpPr txBox="1"/>
          <p:nvPr/>
        </p:nvSpPr>
        <p:spPr>
          <a:xfrm>
            <a:off x="3203577" y="41390"/>
            <a:ext cx="706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Clinical applications of metagenomics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879B4-5C59-4426-84E2-6AC6B3E16721}"/>
              </a:ext>
            </a:extLst>
          </p:cNvPr>
          <p:cNvSpPr txBox="1"/>
          <p:nvPr/>
        </p:nvSpPr>
        <p:spPr>
          <a:xfrm>
            <a:off x="8218889" y="6519914"/>
            <a:ext cx="3334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Clinical metagenomics | Nature Reviews Genetics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F9E03-F7F8-4304-9270-3DBB067B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8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B763C0-E639-4F36-B2EA-C86AC9D4A23C}"/>
              </a:ext>
            </a:extLst>
          </p:cNvPr>
          <p:cNvSpPr txBox="1"/>
          <p:nvPr/>
        </p:nvSpPr>
        <p:spPr>
          <a:xfrm>
            <a:off x="2159540" y="41390"/>
            <a:ext cx="81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Clinical applications of metagenomics </a:t>
            </a:r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cont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F79F7-9F7D-425E-A28D-7F49E479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16" y="735614"/>
            <a:ext cx="10845368" cy="5386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3085D-0B0D-460F-8585-E93E76300F70}"/>
              </a:ext>
            </a:extLst>
          </p:cNvPr>
          <p:cNvSpPr txBox="1"/>
          <p:nvPr/>
        </p:nvSpPr>
        <p:spPr>
          <a:xfrm>
            <a:off x="8218889" y="6519914"/>
            <a:ext cx="3334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Clinical metagenomics | Nature Reviews Genetics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7DAF4-6BF2-4E05-A533-BF3B174D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4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B5F55-E014-45D5-9A04-5166FED6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7" y="1663673"/>
            <a:ext cx="11093226" cy="3530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C3492-B95D-47FA-8F4E-A1E27728E61C}"/>
              </a:ext>
            </a:extLst>
          </p:cNvPr>
          <p:cNvSpPr txBox="1"/>
          <p:nvPr/>
        </p:nvSpPr>
        <p:spPr>
          <a:xfrm>
            <a:off x="2159540" y="41390"/>
            <a:ext cx="81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Clinical applications of metagenomics </a:t>
            </a:r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cont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C2A72-EDD7-40FC-9F9C-DCDF30C5B6A3}"/>
              </a:ext>
            </a:extLst>
          </p:cNvPr>
          <p:cNvSpPr txBox="1"/>
          <p:nvPr/>
        </p:nvSpPr>
        <p:spPr>
          <a:xfrm>
            <a:off x="8218889" y="6519914"/>
            <a:ext cx="3334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Clinical metagenomics | Nature Reviews Genetics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F813C-8793-4EF8-925C-6B1F1640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9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4286C-8901-46E0-BA22-437B42AB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71" y="566201"/>
            <a:ext cx="4894558" cy="5980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FE298-0759-4188-A6CC-F31FE3CEC4E7}"/>
              </a:ext>
            </a:extLst>
          </p:cNvPr>
          <p:cNvSpPr txBox="1"/>
          <p:nvPr/>
        </p:nvSpPr>
        <p:spPr>
          <a:xfrm>
            <a:off x="2159540" y="41390"/>
            <a:ext cx="91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Challenges for clinical applications of metagenomics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20A72-63BB-45F2-ABCD-2825C8C49E60}"/>
              </a:ext>
            </a:extLst>
          </p:cNvPr>
          <p:cNvSpPr txBox="1"/>
          <p:nvPr/>
        </p:nvSpPr>
        <p:spPr>
          <a:xfrm>
            <a:off x="822465" y="6280004"/>
            <a:ext cx="2882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Clinical metagenomics - PubMed (nih.gov)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36F59-43F6-4C56-8B41-A653575C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70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2608082" y="302995"/>
            <a:ext cx="6975835" cy="4368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Paired-end sequencing of 16S amplicons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2E4A3-45B3-4198-9980-190D22E7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45" y="1302390"/>
            <a:ext cx="9717996" cy="4018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824D-1370-4409-A211-745A161B5A79}"/>
              </a:ext>
            </a:extLst>
          </p:cNvPr>
          <p:cNvSpPr txBox="1"/>
          <p:nvPr/>
        </p:nvSpPr>
        <p:spPr>
          <a:xfrm>
            <a:off x="6476215" y="5857127"/>
            <a:ext cx="4458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https://thesequencingcenter.com/knowledge-base/what-are-paired-end-reads/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0F39B-B3C7-451E-9144-6366DDE5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3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2608082" y="302995"/>
            <a:ext cx="6975835" cy="4368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Illumina sequencing of by synthesis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61CF5-5AF8-4C6D-B279-EF1758F5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32" y="931025"/>
            <a:ext cx="6343650" cy="533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73E7FF-B222-4BD7-822D-2DC0ED4218C5}"/>
              </a:ext>
            </a:extLst>
          </p:cNvPr>
          <p:cNvSpPr txBox="1"/>
          <p:nvPr/>
        </p:nvSpPr>
        <p:spPr>
          <a:xfrm>
            <a:off x="6392552" y="6571044"/>
            <a:ext cx="37683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Illumina Dye Sequencing - an overview | ScienceDirect Topics</a:t>
            </a:r>
            <a:endParaRPr lang="en-US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CAD58-BBE5-4483-A3F6-211817F2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78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9298" y="217572"/>
            <a:ext cx="6117076" cy="44291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Summary of metagenomic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2" y="769127"/>
            <a:ext cx="7799286" cy="5622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47511" y="6500019"/>
            <a:ext cx="3849516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Quince, Christopher, et al. </a:t>
            </a:r>
            <a:r>
              <a:rPr lang="en-US" sz="1000" i="1" dirty="0">
                <a:solidFill>
                  <a:srgbClr val="222222"/>
                </a:solidFill>
                <a:latin typeface="Calibri" charset="0"/>
                <a:cs typeface="Calibri" charset="0"/>
              </a:rPr>
              <a:t>Nature biotechnology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 35.9 (2017): 833.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399D0-06A2-4FFB-9A2F-24A5C34F1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695" y="315698"/>
            <a:ext cx="6897130" cy="47752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Coevolution of host and microbe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5" y="1339850"/>
            <a:ext cx="8056880" cy="3837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79970" y="5724422"/>
            <a:ext cx="3358052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www.nature.com</a:t>
            </a:r>
            <a:r>
              <a:rPr lang="en-US" sz="1000" dirty="0"/>
              <a:t>/articles/sj.bdj.2016.865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DBD99-0103-42CA-A160-F6791AA40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9802D-20FC-47D7-9C15-30AA597D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5" y="625157"/>
            <a:ext cx="6702357" cy="5993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B7F41D-60CD-40DD-B3B5-8B6A0E82376E}"/>
              </a:ext>
            </a:extLst>
          </p:cNvPr>
          <p:cNvSpPr txBox="1"/>
          <p:nvPr/>
        </p:nvSpPr>
        <p:spPr>
          <a:xfrm>
            <a:off x="2590833" y="31963"/>
            <a:ext cx="910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Visualization methods for microbiome analyses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A2A40-33FD-4AAF-B7ED-A968422E662B}"/>
              </a:ext>
            </a:extLst>
          </p:cNvPr>
          <p:cNvSpPr txBox="1"/>
          <p:nvPr/>
        </p:nvSpPr>
        <p:spPr>
          <a:xfrm>
            <a:off x="6205436" y="6667442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A practical guide to amplicon and metagenomic analysis of microbiome data | SpringerLink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EA51F-B1C6-4B60-B9E4-E8C9E7C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02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53" y="1069592"/>
            <a:ext cx="4001809" cy="4775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62" y="1041653"/>
            <a:ext cx="7310222" cy="477515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90584" y="253677"/>
            <a:ext cx="8217243" cy="54394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Tools and servers for microbiome data analysis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06695" y="6049010"/>
            <a:ext cx="455295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Calibri" charset="0"/>
                <a:cs typeface="Calibri" charset="0"/>
              </a:rPr>
              <a:t>Malla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, Muneer Ahmad, et al. </a:t>
            </a:r>
            <a:r>
              <a:rPr lang="en-US" sz="1000" i="1" dirty="0">
                <a:solidFill>
                  <a:srgbClr val="222222"/>
                </a:solidFill>
                <a:latin typeface="Calibri" charset="0"/>
                <a:cs typeface="Calibri" charset="0"/>
              </a:rPr>
              <a:t>Frontiers in immunology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 9 (2018).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06637" y="6295443"/>
            <a:ext cx="50772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Mallick, </a:t>
            </a:r>
            <a:r>
              <a:rPr lang="en-US" sz="1000" dirty="0" err="1">
                <a:solidFill>
                  <a:srgbClr val="222222"/>
                </a:solidFill>
                <a:latin typeface="Calibri" charset="0"/>
                <a:cs typeface="Calibri" charset="0"/>
              </a:rPr>
              <a:t>Himel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, et al. </a:t>
            </a:r>
            <a:r>
              <a:rPr lang="en-US" sz="1000" i="1" dirty="0">
                <a:solidFill>
                  <a:srgbClr val="222222"/>
                </a:solidFill>
                <a:latin typeface="Calibri" charset="0"/>
                <a:cs typeface="Calibri" charset="0"/>
              </a:rPr>
              <a:t>Genome biology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18.1 (2017): 228.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D7482-410E-47DB-AF64-92F4A9F2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49324" y="140556"/>
            <a:ext cx="3803206" cy="54394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Metatranscriptomics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F020D-803E-4C7B-8801-FFBD968590B2}"/>
              </a:ext>
            </a:extLst>
          </p:cNvPr>
          <p:cNvSpPr txBox="1"/>
          <p:nvPr/>
        </p:nvSpPr>
        <p:spPr>
          <a:xfrm>
            <a:off x="1027521" y="1272619"/>
            <a:ext cx="100489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Metatranscriptomics provides a detailed insight into the active functionalities of the microbial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16S and metagenomics can catalogue the microbes present, but cannot differentiate between inactive or active members of the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Metatranscriptomics helps in understanding the function of a microbial community over time or in response to altered environmental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help in understanding the role of coding and non-coding RNAs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It can help in understanding the host-microbe interactions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1B3F3-89CF-4218-A977-CE689BF0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1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E7475AF-F6D5-4F52-932F-BA2B8D59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611" y="179773"/>
            <a:ext cx="9257270" cy="573989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Metatranscriptomics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approach for microbiome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EE76F-C14E-4992-B9E9-5BFD3F86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8" y="1050325"/>
            <a:ext cx="3328052" cy="5263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0F25F-7649-4C2E-940B-0EF61A4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7" y="939113"/>
            <a:ext cx="4238804" cy="5276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81B23A-3293-4589-9D90-6423442CAF91}"/>
              </a:ext>
            </a:extLst>
          </p:cNvPr>
          <p:cNvSpPr txBox="1"/>
          <p:nvPr/>
        </p:nvSpPr>
        <p:spPr>
          <a:xfrm>
            <a:off x="1226425" y="6314988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Experimental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359C3-A5CF-44D4-876A-09DEC4108021}"/>
              </a:ext>
            </a:extLst>
          </p:cNvPr>
          <p:cNvSpPr txBox="1"/>
          <p:nvPr/>
        </p:nvSpPr>
        <p:spPr>
          <a:xfrm>
            <a:off x="6133070" y="6314988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Bioinformatic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7FDA3-9988-4C91-B8EC-FCE902B2B540}"/>
              </a:ext>
            </a:extLst>
          </p:cNvPr>
          <p:cNvSpPr/>
          <p:nvPr/>
        </p:nvSpPr>
        <p:spPr>
          <a:xfrm>
            <a:off x="4784090" y="6562090"/>
            <a:ext cx="66421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www.cd-genomics.com</a:t>
            </a:r>
            <a:r>
              <a:rPr lang="en-US" sz="1000" dirty="0"/>
              <a:t>/the-principles-workflow-and-applications-of-metatranscriptomic-sequencing.html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509D2-BEB9-4070-8AFE-4F8010DA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6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0ED8C50-FDA6-4D63-8A11-E54CB0273479}"/>
              </a:ext>
            </a:extLst>
          </p:cNvPr>
          <p:cNvSpPr txBox="1">
            <a:spLocks/>
          </p:cNvSpPr>
          <p:nvPr/>
        </p:nvSpPr>
        <p:spPr>
          <a:xfrm>
            <a:off x="4049324" y="140556"/>
            <a:ext cx="3803206" cy="543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Metaproteomics</a:t>
            </a:r>
            <a:endParaRPr lang="en-US" sz="28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5CFD2-8EDF-425E-BED0-0265AACC6975}"/>
              </a:ext>
            </a:extLst>
          </p:cNvPr>
          <p:cNvSpPr txBox="1"/>
          <p:nvPr/>
        </p:nvSpPr>
        <p:spPr>
          <a:xfrm>
            <a:off x="1027522" y="1065229"/>
            <a:ext cx="10473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 As the name suggests, it refers to the large-scale analysis of proteins from the microbial community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 The purpose is to understand the functions and interactions in the microbiota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 It can also be used to identify the host-microbiota interactions at normal and diseased state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 As proteins are main players of biochemical reactions and cellular processes, identification of their subcellular localization is also important to understand their function which is possible through </a:t>
            </a:r>
            <a:r>
              <a:rPr lang="en-US" sz="2000" dirty="0" err="1"/>
              <a:t>metaproteomics</a:t>
            </a:r>
            <a:r>
              <a:rPr lang="en-US" sz="20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7C5C1-218E-4295-913A-079EC364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614DD3-FFA5-4470-AADE-97FD9097FA4B}"/>
              </a:ext>
            </a:extLst>
          </p:cNvPr>
          <p:cNvSpPr txBox="1">
            <a:spLocks/>
          </p:cNvSpPr>
          <p:nvPr/>
        </p:nvSpPr>
        <p:spPr>
          <a:xfrm>
            <a:off x="3063712" y="225398"/>
            <a:ext cx="5345000" cy="543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Insights into </a:t>
            </a:r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Metaproteomics</a:t>
            </a:r>
            <a:endParaRPr lang="en-US" sz="28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105F4-63DC-489D-8287-248C78D78D23}"/>
              </a:ext>
            </a:extLst>
          </p:cNvPr>
          <p:cNvSpPr txBox="1"/>
          <p:nvPr/>
        </p:nvSpPr>
        <p:spPr>
          <a:xfrm>
            <a:off x="598604" y="857639"/>
            <a:ext cx="10275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Prerequisites: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High resolution liquid chromatography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Mass spectrometry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Comprehensive reference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>
                <a:solidFill>
                  <a:srgbClr val="00B050"/>
                </a:solidFill>
              </a:rPr>
              <a:t>Metaproteomics</a:t>
            </a:r>
            <a:r>
              <a:rPr lang="en-US" dirty="0">
                <a:solidFill>
                  <a:srgbClr val="00B050"/>
                </a:solidFill>
              </a:rPr>
              <a:t>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F60A8-596B-40C6-AA0A-14E2DAAC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1" y="2622137"/>
            <a:ext cx="10431294" cy="4104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331D5-2AD1-44E4-A070-7629A440B523}"/>
              </a:ext>
            </a:extLst>
          </p:cNvPr>
          <p:cNvSpPr txBox="1"/>
          <p:nvPr/>
        </p:nvSpPr>
        <p:spPr>
          <a:xfrm>
            <a:off x="16498" y="6618530"/>
            <a:ext cx="60944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Five key aspects of </a:t>
            </a:r>
            <a:r>
              <a:rPr lang="en-US" sz="800" dirty="0" err="1">
                <a:hlinkClick r:id="rId3"/>
              </a:rPr>
              <a:t>metaproteomics</a:t>
            </a:r>
            <a:r>
              <a:rPr lang="en-US" sz="800" dirty="0">
                <a:hlinkClick r:id="rId3"/>
              </a:rPr>
              <a:t> as a tool to understand functional interactions in host-associated microbiomes (plos.org)</a:t>
            </a:r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B254F7-C090-47A1-A83D-0E27F555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13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5EF3717-567B-4DBF-B26F-A28826B5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036" y="89391"/>
            <a:ext cx="5898147" cy="61777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Data visualization and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09E27-F330-41C3-AF13-78933909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76805"/>
            <a:ext cx="10010775" cy="5781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F9E4E4-A837-4419-98F0-BDBEDB3B45D1}"/>
              </a:ext>
            </a:extLst>
          </p:cNvPr>
          <p:cNvSpPr txBox="1"/>
          <p:nvPr/>
        </p:nvSpPr>
        <p:spPr>
          <a:xfrm>
            <a:off x="8110523" y="6538912"/>
            <a:ext cx="26211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https://doi.org/10.3389/fmicb.2019.01883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18811-9C2F-4E9D-B1C3-FA881E5D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25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53401" y="254295"/>
            <a:ext cx="2942945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Metabolomics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03644-7AE3-44E4-B39F-FECD23D17646}"/>
              </a:ext>
            </a:extLst>
          </p:cNvPr>
          <p:cNvSpPr txBox="1"/>
          <p:nvPr/>
        </p:nvSpPr>
        <p:spPr>
          <a:xfrm>
            <a:off x="810705" y="1065229"/>
            <a:ext cx="104260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Complete analyses of small molecules (metabolites) from a cell, organ, biofluid or organism is termed as metabolomics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In general, it is usually &lt; 1500 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In other words, metabolites can be endogenous compounds such as lipids, amino acids, short peptides, nucleic acids, sugars, alcohols, or organic acids that are routinely produced by endogenous catabolism</a:t>
            </a:r>
          </a:p>
          <a:p>
            <a:pPr algn="l"/>
            <a:r>
              <a:rPr lang="en-US" sz="2000" dirty="0"/>
              <a:t>     </a:t>
            </a:r>
            <a:r>
              <a:rPr lang="en-US" sz="2000" b="0" i="0" u="none" strike="noStrike" baseline="0" dirty="0"/>
              <a:t>or anabolism</a:t>
            </a:r>
          </a:p>
          <a:p>
            <a:pPr algn="l"/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Some critical metabolites include essential amino acids and few vitamins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0F3F7-CEA1-4479-8F8B-1B31979B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41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77088" y="360469"/>
            <a:ext cx="4866013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Metabolomics is not easy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A41AC-EBE0-465A-8BF4-6848176F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7" y="1455158"/>
            <a:ext cx="5008529" cy="3663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46966-A0FF-4B4C-9606-B70B2C53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81" y="1455159"/>
            <a:ext cx="6304840" cy="3663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3BD98-4932-4887-BC08-6DE52D541046}"/>
              </a:ext>
            </a:extLst>
          </p:cNvPr>
          <p:cNvSpPr txBox="1"/>
          <p:nvPr/>
        </p:nvSpPr>
        <p:spPr>
          <a:xfrm>
            <a:off x="7484749" y="6389809"/>
            <a:ext cx="44401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Metabolomics for Investigating Physiological and Pathophysiological Processes - PubMed (nih.gov)</a:t>
            </a:r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82B44-CA57-4349-9E19-E8545E5D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7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77088" y="86857"/>
            <a:ext cx="4866013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Metabolomics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C2EE3-6A6C-4DB9-B2BB-63BC6025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9" y="743052"/>
            <a:ext cx="5300472" cy="2685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EAA86-DAEA-4486-BA06-9C2B3C87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78" y="3491891"/>
            <a:ext cx="9470078" cy="3180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91BFAA-48D1-477D-8007-86003626F76F}"/>
              </a:ext>
            </a:extLst>
          </p:cNvPr>
          <p:cNvSpPr txBox="1"/>
          <p:nvPr/>
        </p:nvSpPr>
        <p:spPr>
          <a:xfrm>
            <a:off x="7484749" y="6625484"/>
            <a:ext cx="44401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Metabolomics for Investigating Physiological and Pathophysiological Processes - PubMed (nih.gov)</a:t>
            </a:r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47CEE-2DB9-4F77-8A18-F56834BE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854" y="172986"/>
            <a:ext cx="6905196" cy="66865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Introduction to human microbiome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946" y="1256200"/>
            <a:ext cx="5500063" cy="4122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9453" y="5861087"/>
            <a:ext cx="17745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http://www.whatisbiotechnology.org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7" y="1894369"/>
            <a:ext cx="5408431" cy="34375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69319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https://link.springer.com/chapter/10.1007/978-981-10-7684-8_1</a:t>
            </a:r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992B1-B175-4BEB-99DD-F37ACD4A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6064" y="177979"/>
            <a:ext cx="9367736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Metabolomics fingerprinting and </a:t>
            </a:r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footprinting</a:t>
            </a:r>
            <a:endParaRPr lang="en-US" sz="28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1A072-0414-4A91-9EEF-02615AEB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42" y="1088846"/>
            <a:ext cx="7491716" cy="5086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C1BAE-E7F5-4C97-A55A-CAEF8D0E4ACC}"/>
              </a:ext>
            </a:extLst>
          </p:cNvPr>
          <p:cNvSpPr txBox="1"/>
          <p:nvPr/>
        </p:nvSpPr>
        <p:spPr>
          <a:xfrm>
            <a:off x="7484749" y="6625484"/>
            <a:ext cx="44401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Metabolomics for Investigating Physiological and Pathophysiological Processes - PubMed (nih.gov)</a:t>
            </a:r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89258B-4F77-498A-8ECA-35E71CC9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6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81427" y="115596"/>
            <a:ext cx="2595363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Glycomics</a:t>
            </a:r>
            <a:endParaRPr lang="en-US" sz="28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F6B43-CE88-4B9D-8B8A-FB1E1139D062}"/>
              </a:ext>
            </a:extLst>
          </p:cNvPr>
          <p:cNvSpPr txBox="1"/>
          <p:nvPr/>
        </p:nvSpPr>
        <p:spPr>
          <a:xfrm>
            <a:off x="1055802" y="1253765"/>
            <a:ext cx="104166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Glycome</a:t>
            </a:r>
            <a:r>
              <a:rPr lang="en-US" sz="2000" dirty="0"/>
              <a:t> refers to the complex mixture of all glycans in an organism or a biofluid such as serum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Glycans which are ‘sugar trees’ are created, altered and attached to thousands of proteins (glycoproteins) and lipids (glycolipids)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Currently, more than 100 diseases are known to occur in human, which are mostly metabolic disorders and are known as ‘Congenital Disorders of Glycosylation (CDGs)’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can have considerable health outcomes including severe epilepsy, growth defects and heart diseases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D1B6E-7141-4FCB-B455-60E08CB9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36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9226" y="922"/>
            <a:ext cx="4270743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Glycomics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F716C-639E-4EA1-A66D-C6382240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18" y="666699"/>
            <a:ext cx="5574361" cy="5836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1D87E-2758-44A1-A010-0A2AEDBCBF97}"/>
              </a:ext>
            </a:extLst>
          </p:cNvPr>
          <p:cNvSpPr txBox="1"/>
          <p:nvPr/>
        </p:nvSpPr>
        <p:spPr>
          <a:xfrm>
            <a:off x="6928702" y="6634682"/>
            <a:ext cx="60943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Full article: Sweet systems: technologies for </a:t>
            </a:r>
            <a:r>
              <a:rPr lang="en-US" sz="800" dirty="0" err="1">
                <a:hlinkClick r:id="rId3"/>
              </a:rPr>
              <a:t>glycomic</a:t>
            </a:r>
            <a:r>
              <a:rPr lang="en-US" sz="800" dirty="0">
                <a:hlinkClick r:id="rId3"/>
              </a:rPr>
              <a:t> analysis and their integration into systems biology (tandfonline.com)</a:t>
            </a:r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72A82-30F3-4B0F-AC31-59B70F1A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62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94625" y="82643"/>
            <a:ext cx="7402749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Integrating </a:t>
            </a:r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glycomics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to Omics studies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1D87E-2758-44A1-A010-0A2AEDBCBF97}"/>
              </a:ext>
            </a:extLst>
          </p:cNvPr>
          <p:cNvSpPr txBox="1"/>
          <p:nvPr/>
        </p:nvSpPr>
        <p:spPr>
          <a:xfrm>
            <a:off x="6928702" y="6634682"/>
            <a:ext cx="60943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Full article: Sweet systems: technologies for </a:t>
            </a:r>
            <a:r>
              <a:rPr lang="en-US" sz="800" dirty="0" err="1">
                <a:hlinkClick r:id="rId2"/>
              </a:rPr>
              <a:t>glycomic</a:t>
            </a:r>
            <a:r>
              <a:rPr lang="en-US" sz="800" dirty="0">
                <a:hlinkClick r:id="rId2"/>
              </a:rPr>
              <a:t> analysis and their integration into systems biology (tandfonline.com)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73BAC-16D4-4B8F-BEAE-8820FCA9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80" y="827594"/>
            <a:ext cx="8896350" cy="5410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9581C-CFAA-4186-8178-6B603598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56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57B3B2C-BD40-4BCD-94A5-46731705E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094" y="1235675"/>
            <a:ext cx="10602091" cy="4935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0B36C5-EAE6-46D6-AC7E-30239CED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358" y="263836"/>
            <a:ext cx="8266669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Integrating multi-omics data for microbiome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4608A-7590-4BA9-A471-B9949D9DB9CC}"/>
              </a:ext>
            </a:extLst>
          </p:cNvPr>
          <p:cNvSpPr txBox="1"/>
          <p:nvPr/>
        </p:nvSpPr>
        <p:spPr>
          <a:xfrm>
            <a:off x="6576935" y="6472693"/>
            <a:ext cx="3988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Franzosa</a:t>
            </a:r>
            <a:r>
              <a:rPr lang="en-US" sz="1000" dirty="0"/>
              <a:t>, Eric A., et al.  </a:t>
            </a:r>
            <a:r>
              <a:rPr lang="en-US" sz="1000" i="1" dirty="0"/>
              <a:t>Nature Reviews Microbiology</a:t>
            </a:r>
            <a:r>
              <a:rPr lang="en-US" sz="1000" dirty="0"/>
              <a:t> 13.6 (2015): 360.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36B74-CE9D-4444-AF0A-FCE1CD92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74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17" y="1039643"/>
            <a:ext cx="10592672" cy="5051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4753" y="6361363"/>
            <a:ext cx="48199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Valencia, Pedro M., et al. "The human microbiome: opportunity or hype?." (2017): 823.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27125" y="392430"/>
            <a:ext cx="9782810" cy="37655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ongoing microbiome projects </a:t>
            </a:r>
            <a:r>
              <a:rPr lang="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for human diseases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F9AB7E-625B-4043-A1EC-99CFAD2F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8555" y="253872"/>
            <a:ext cx="6556529" cy="487491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Challenges for microbiome 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95" y="1352379"/>
            <a:ext cx="8405509" cy="43440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45169" y="6399422"/>
            <a:ext cx="33520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www.ncbi.nlm.nih.gov</a:t>
            </a:r>
            <a:r>
              <a:rPr lang="en-US" sz="1000" dirty="0"/>
              <a:t>/</a:t>
            </a:r>
            <a:r>
              <a:rPr lang="en-US" sz="1000" dirty="0" err="1"/>
              <a:t>pubmed</a:t>
            </a:r>
            <a:r>
              <a:rPr lang="en-US" sz="1000" dirty="0"/>
              <a:t>/30096310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1A6AB-4379-4B2F-B7E7-083EBBDF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564" y="222422"/>
            <a:ext cx="779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Ethical issues of human microbiome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3827" y="1606379"/>
            <a:ext cx="102684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000" dirty="0"/>
              <a:t> Human microbiome and personal identity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000" dirty="0"/>
              <a:t> Psychological and social risks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000" dirty="0"/>
              <a:t> Protection of privacy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000" dirty="0"/>
              <a:t> Vulnerability of participants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000" dirty="0"/>
              <a:t> Biobanks and ownership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000" dirty="0"/>
              <a:t> Hype in microbiome research and its dangers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103F0-E440-40C8-8602-96E4A57D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E07A36-1429-4202-A8A2-3BE93738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756785"/>
            <a:ext cx="7846541" cy="3651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4E06A-E1EF-4C32-A4FD-B227AE25463D}"/>
              </a:ext>
            </a:extLst>
          </p:cNvPr>
          <p:cNvSpPr txBox="1"/>
          <p:nvPr/>
        </p:nvSpPr>
        <p:spPr>
          <a:xfrm>
            <a:off x="4028305" y="210065"/>
            <a:ext cx="439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Thank the microbiome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FB630-731B-4C95-AD88-6C1C091F9D2E}"/>
              </a:ext>
            </a:extLst>
          </p:cNvPr>
          <p:cNvSpPr txBox="1"/>
          <p:nvPr/>
        </p:nvSpPr>
        <p:spPr>
          <a:xfrm>
            <a:off x="593124" y="4531744"/>
            <a:ext cx="105650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Celebrate world microbiome day:</a:t>
            </a:r>
          </a:p>
          <a:p>
            <a:endParaRPr lang="en-US" sz="2000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 dirty="0"/>
              <a:t> Take a deep breath and thank the microbiome for clean air and oxygen</a:t>
            </a:r>
          </a:p>
          <a:p>
            <a:endParaRPr lang="en-US" sz="2000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 dirty="0"/>
              <a:t> Treat yourself with fermented foods and drinks</a:t>
            </a:r>
          </a:p>
          <a:p>
            <a:endParaRPr lang="en-US" sz="2000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 dirty="0"/>
              <a:t> Say no to antibiotics, unless prescribed. Avoid soap with antibiotics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833AE5-4A78-4442-94F0-93A01D2D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22845" r="7273"/>
          <a:stretch>
            <a:fillRect/>
          </a:stretch>
        </p:blipFill>
        <p:spPr>
          <a:xfrm>
            <a:off x="598805" y="997585"/>
            <a:ext cx="10385425" cy="48621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37D091-0F79-40E6-B62C-60B0D26C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631" y="192130"/>
            <a:ext cx="5414320" cy="663575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Facts about human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965" y="1252855"/>
            <a:ext cx="10617835" cy="3809339"/>
          </a:xfrm>
        </p:spPr>
        <p:txBody>
          <a:bodyPr>
            <a:normAutofit fontScale="97500"/>
          </a:bodyPr>
          <a:lstStyle/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 total number of bacteria in human is ~39 trillion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Other microorganisms in the human body are several orders lower than the bacteria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</a:t>
            </a:r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 The density of bacteria in dental plaque and colon in human is very high (10E+11 /gm) 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 The number of genes from the human microbiome exceed that of genome by 150-200-fold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 Eight percent of human DNA is derived from the remnants of viral genomes</a:t>
            </a: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  <a:cs typeface="Calibri" charset="0"/>
            </a:endParaRP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3A91F-2255-4320-AE51-02A2CA70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E39255C5-E768-43EC-B654-B58A42F21C17}"/>
              </a:ext>
            </a:extLst>
          </p:cNvPr>
          <p:cNvSpPr txBox="1"/>
          <p:nvPr/>
        </p:nvSpPr>
        <p:spPr>
          <a:xfrm>
            <a:off x="2335796" y="102299"/>
            <a:ext cx="8461823" cy="3216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Some common terms in microbiome study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D05B5-ABF5-4A11-85C0-91CF3C58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47" y="634050"/>
            <a:ext cx="8390116" cy="5820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C37CC-37C6-489D-BA50-B7EDE7110616}"/>
              </a:ext>
            </a:extLst>
          </p:cNvPr>
          <p:cNvSpPr txBox="1"/>
          <p:nvPr/>
        </p:nvSpPr>
        <p:spPr>
          <a:xfrm>
            <a:off x="5259422" y="6574554"/>
            <a:ext cx="60943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A guide to human microbiome research: study design, sample collection, and bioinformatics analysis - PubMed (nih.gov)</a:t>
            </a:r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47F2F-33AF-4691-9D8D-AA2F91EE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508" y="192130"/>
            <a:ext cx="8078771" cy="586083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Bacterial abundance at various human body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D60F7D-A0DC-42C0-A624-65250875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26" y="1137224"/>
            <a:ext cx="8825256" cy="4942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81B156-D12C-4508-9FED-1B2DA55A9EA7}"/>
              </a:ext>
            </a:extLst>
          </p:cNvPr>
          <p:cNvSpPr txBox="1"/>
          <p:nvPr/>
        </p:nvSpPr>
        <p:spPr>
          <a:xfrm>
            <a:off x="6962576" y="6296538"/>
            <a:ext cx="345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https://www.ncbi.nlm.nih.gov/pmc/articles/PMC4991899/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920820-03D9-427F-9C5F-EDE6A10F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0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0874" y="154398"/>
            <a:ext cx="6310252" cy="63146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Dynamics of human microbiome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92" y="1022811"/>
            <a:ext cx="10477844" cy="4330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70005" y="6141647"/>
            <a:ext cx="32592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https://www.ncbi.nlm.nih.gov/pmc/articles/PMC5962619/</a:t>
            </a:r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A09B9-FC44-4C6D-86AA-7384C9AE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3606</TotalTime>
  <Words>2095</Words>
  <Application>Microsoft Office PowerPoint</Application>
  <PresentationFormat>Widescreen</PresentationFormat>
  <Paragraphs>374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Book Antiqua</vt:lpstr>
      <vt:lpstr>Calibri</vt:lpstr>
      <vt:lpstr>Calibri Light</vt:lpstr>
      <vt:lpstr>Office Theme</vt:lpstr>
      <vt:lpstr>Introduction to human microbiome and metagenomics</vt:lpstr>
      <vt:lpstr>Interesting facts about microbes on Earth</vt:lpstr>
      <vt:lpstr>Facts about microbiome</vt:lpstr>
      <vt:lpstr>Coevolution of host and microbe</vt:lpstr>
      <vt:lpstr>Introduction to human microbiome</vt:lpstr>
      <vt:lpstr>Facts about human microbiome</vt:lpstr>
      <vt:lpstr>PowerPoint Presentation</vt:lpstr>
      <vt:lpstr>Bacterial abundance at various human body sites</vt:lpstr>
      <vt:lpstr>Dynamics of human microbiome</vt:lpstr>
      <vt:lpstr>Function and role of human microbiome</vt:lpstr>
      <vt:lpstr>PowerPoint Presentation</vt:lpstr>
      <vt:lpstr>PowerPoint Presentation</vt:lpstr>
      <vt:lpstr>PowerPoint Presentation</vt:lpstr>
      <vt:lpstr>PowerPoint Presentation</vt:lpstr>
      <vt:lpstr>Differences between 16S and Metagenomic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metagenomic analysis</vt:lpstr>
      <vt:lpstr>PowerPoint Presentation</vt:lpstr>
      <vt:lpstr>Tools and servers for microbiome data analysis</vt:lpstr>
      <vt:lpstr> Metatranscriptomics</vt:lpstr>
      <vt:lpstr>Metatranscriptomics approach for microbiome</vt:lpstr>
      <vt:lpstr>PowerPoint Presentation</vt:lpstr>
      <vt:lpstr>PowerPoint Presentation</vt:lpstr>
      <vt:lpstr>Data visualization and analysis</vt:lpstr>
      <vt:lpstr> Metabolomics</vt:lpstr>
      <vt:lpstr> Metabolomics is not easy</vt:lpstr>
      <vt:lpstr> Metabolomics workflow</vt:lpstr>
      <vt:lpstr> Metabolomics fingerprinting and footprinting</vt:lpstr>
      <vt:lpstr> Glycomics</vt:lpstr>
      <vt:lpstr> Glycomics workflow</vt:lpstr>
      <vt:lpstr> Integrating glycomics to Omics studies</vt:lpstr>
      <vt:lpstr>Integrating multi-omics data for microbiome</vt:lpstr>
      <vt:lpstr>Major ongoing microbiome projects for human diseases</vt:lpstr>
      <vt:lpstr>Challenges for microbiome research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Anujit Sarkar</cp:lastModifiedBy>
  <cp:revision>273</cp:revision>
  <dcterms:created xsi:type="dcterms:W3CDTF">2020-06-10T08:01:39Z</dcterms:created>
  <dcterms:modified xsi:type="dcterms:W3CDTF">2021-07-22T05:38:23Z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